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eg"/>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2.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6.jpg" ContentType="image/jpeg"/>
  <Override PartName="/ppt/notesSlides/notesSlide13.xml" ContentType="application/vnd.openxmlformats-officedocument.presentationml.notesSlide+xml"/>
  <Override PartName="/ppt/media/image17.jpg" ContentType="image/jpeg"/>
  <Override PartName="/ppt/notesSlides/notesSlide14.xml" ContentType="application/vnd.openxmlformats-officedocument.presentationml.notesSlide+xml"/>
  <Override PartName="/ppt/media/image18.jpg" ContentType="image/jpeg"/>
  <Override PartName="/ppt/notesSlides/notesSlide15.xml" ContentType="application/vnd.openxmlformats-officedocument.presentationml.notesSlide+xml"/>
  <Override PartName="/ppt/media/image20.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24.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6.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7.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media/image31.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37.jpg" ContentType="image/jpeg"/>
  <Override PartName="/ppt/notesSlides/notesSlide35.xml" ContentType="application/vnd.openxmlformats-officedocument.presentationml.notesSlide+xml"/>
  <Override PartName="/ppt/media/image38.jpg" ContentType="image/jpeg"/>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media/image54.jpg" ContentType="image/jpeg"/>
  <Override PartName="/ppt/media/image55.jpg" ContentType="image/jpeg"/>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Lst>
  <p:notesMasterIdLst>
    <p:notesMasterId r:id="rId74"/>
  </p:notesMasterIdLst>
  <p:sldIdLst>
    <p:sldId id="256" r:id="rId3"/>
    <p:sldId id="257" r:id="rId4"/>
    <p:sldId id="258" r:id="rId5"/>
    <p:sldId id="300" r:id="rId6"/>
    <p:sldId id="266" r:id="rId7"/>
    <p:sldId id="301" r:id="rId8"/>
    <p:sldId id="316" r:id="rId9"/>
    <p:sldId id="346" r:id="rId10"/>
    <p:sldId id="347" r:id="rId11"/>
    <p:sldId id="412" r:id="rId12"/>
    <p:sldId id="283" r:id="rId13"/>
    <p:sldId id="304" r:id="rId14"/>
    <p:sldId id="260" r:id="rId15"/>
    <p:sldId id="318" r:id="rId16"/>
    <p:sldId id="319" r:id="rId17"/>
    <p:sldId id="259" r:id="rId18"/>
    <p:sldId id="286" r:id="rId19"/>
    <p:sldId id="413" r:id="rId20"/>
    <p:sldId id="414" r:id="rId21"/>
    <p:sldId id="269" r:id="rId22"/>
    <p:sldId id="415" r:id="rId23"/>
    <p:sldId id="291" r:id="rId24"/>
    <p:sldId id="416" r:id="rId25"/>
    <p:sldId id="417" r:id="rId26"/>
    <p:sldId id="307" r:id="rId27"/>
    <p:sldId id="311" r:id="rId28"/>
    <p:sldId id="418" r:id="rId29"/>
    <p:sldId id="295" r:id="rId30"/>
    <p:sldId id="419" r:id="rId31"/>
    <p:sldId id="309" r:id="rId32"/>
    <p:sldId id="420" r:id="rId33"/>
    <p:sldId id="421" r:id="rId34"/>
    <p:sldId id="422" r:id="rId35"/>
    <p:sldId id="303" r:id="rId36"/>
    <p:sldId id="292" r:id="rId37"/>
    <p:sldId id="267" r:id="rId38"/>
    <p:sldId id="293" r:id="rId39"/>
    <p:sldId id="423" r:id="rId40"/>
    <p:sldId id="294" r:id="rId41"/>
    <p:sldId id="302" r:id="rId42"/>
    <p:sldId id="424" r:id="rId43"/>
    <p:sldId id="289" r:id="rId44"/>
    <p:sldId id="284" r:id="rId45"/>
    <p:sldId id="312" r:id="rId46"/>
    <p:sldId id="287" r:id="rId47"/>
    <p:sldId id="261" r:id="rId48"/>
    <p:sldId id="262" r:id="rId49"/>
    <p:sldId id="263" r:id="rId50"/>
    <p:sldId id="425" r:id="rId51"/>
    <p:sldId id="426" r:id="rId52"/>
    <p:sldId id="427" r:id="rId53"/>
    <p:sldId id="428" r:id="rId54"/>
    <p:sldId id="429" r:id="rId55"/>
    <p:sldId id="430" r:id="rId56"/>
    <p:sldId id="268" r:id="rId57"/>
    <p:sldId id="431" r:id="rId58"/>
    <p:sldId id="273" r:id="rId59"/>
    <p:sldId id="272" r:id="rId60"/>
    <p:sldId id="432" r:id="rId61"/>
    <p:sldId id="265" r:id="rId62"/>
    <p:sldId id="345" r:id="rId63"/>
    <p:sldId id="317" r:id="rId64"/>
    <p:sldId id="274" r:id="rId65"/>
    <p:sldId id="315" r:id="rId66"/>
    <p:sldId id="271" r:id="rId67"/>
    <p:sldId id="270" r:id="rId68"/>
    <p:sldId id="296" r:id="rId69"/>
    <p:sldId id="277" r:id="rId70"/>
    <p:sldId id="299" r:id="rId71"/>
    <p:sldId id="278" r:id="rId72"/>
    <p:sldId id="264" r:id="rId73"/>
  </p:sldIdLst>
  <p:sldSz cx="9144000" cy="6858000" type="screen4x3"/>
  <p:notesSz cx="10020300" cy="68897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E817901-ADF8-493E-97E6-834852082EA7}">
          <p14:sldIdLst>
            <p14:sldId id="256"/>
            <p14:sldId id="257"/>
            <p14:sldId id="258"/>
            <p14:sldId id="300"/>
            <p14:sldId id="266"/>
            <p14:sldId id="301"/>
            <p14:sldId id="316"/>
            <p14:sldId id="346"/>
            <p14:sldId id="347"/>
            <p14:sldId id="412"/>
          </p14:sldIdLst>
        </p14:section>
        <p14:section name="Section sans titre" id="{552D7DB1-3201-4739-BDF4-1F7AEC771005}">
          <p14:sldIdLst>
            <p14:sldId id="283"/>
            <p14:sldId id="304"/>
            <p14:sldId id="260"/>
            <p14:sldId id="318"/>
            <p14:sldId id="319"/>
            <p14:sldId id="259"/>
            <p14:sldId id="286"/>
            <p14:sldId id="413"/>
            <p14:sldId id="414"/>
            <p14:sldId id="269"/>
            <p14:sldId id="415"/>
            <p14:sldId id="291"/>
            <p14:sldId id="416"/>
            <p14:sldId id="417"/>
            <p14:sldId id="307"/>
            <p14:sldId id="311"/>
            <p14:sldId id="418"/>
            <p14:sldId id="295"/>
            <p14:sldId id="419"/>
            <p14:sldId id="309"/>
            <p14:sldId id="420"/>
            <p14:sldId id="421"/>
            <p14:sldId id="422"/>
            <p14:sldId id="303"/>
            <p14:sldId id="292"/>
            <p14:sldId id="267"/>
            <p14:sldId id="293"/>
            <p14:sldId id="423"/>
            <p14:sldId id="294"/>
            <p14:sldId id="302"/>
            <p14:sldId id="424"/>
            <p14:sldId id="289"/>
            <p14:sldId id="284"/>
            <p14:sldId id="312"/>
            <p14:sldId id="287"/>
            <p14:sldId id="261"/>
            <p14:sldId id="262"/>
            <p14:sldId id="263"/>
            <p14:sldId id="425"/>
            <p14:sldId id="426"/>
            <p14:sldId id="427"/>
            <p14:sldId id="428"/>
            <p14:sldId id="429"/>
            <p14:sldId id="430"/>
            <p14:sldId id="268"/>
            <p14:sldId id="431"/>
            <p14:sldId id="273"/>
            <p14:sldId id="272"/>
            <p14:sldId id="432"/>
            <p14:sldId id="265"/>
            <p14:sldId id="345"/>
            <p14:sldId id="317"/>
            <p14:sldId id="274"/>
            <p14:sldId id="315"/>
            <p14:sldId id="271"/>
            <p14:sldId id="270"/>
            <p14:sldId id="296"/>
            <p14:sldId id="277"/>
            <p14:sldId id="299"/>
            <p14:sldId id="278"/>
            <p14:sldId id="26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1F3864"/>
    <a:srgbClr val="1E3466"/>
    <a:srgbClr val="C9F3FF"/>
    <a:srgbClr val="FFFF99"/>
    <a:srgbClr val="FFFF66"/>
    <a:srgbClr val="DF0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0" autoAdjust="0"/>
    <p:restoredTop sz="95033" autoAdjust="0"/>
  </p:normalViewPr>
  <p:slideViewPr>
    <p:cSldViewPr>
      <p:cViewPr varScale="1">
        <p:scale>
          <a:sx n="78" d="100"/>
          <a:sy n="78" d="100"/>
        </p:scale>
        <p:origin x="1805"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4" d="100"/>
          <a:sy n="74" d="100"/>
        </p:scale>
        <p:origin x="1716"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07407407407407E-2"/>
          <c:w val="0.93888888888888888"/>
          <c:h val="0.84982976086322548"/>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Feuil1!$D$8:$I$8</c:f>
              <c:numCache>
                <c:formatCode>General</c:formatCode>
                <c:ptCount val="6"/>
                <c:pt idx="0">
                  <c:v>2018</c:v>
                </c:pt>
                <c:pt idx="1">
                  <c:v>2019</c:v>
                </c:pt>
                <c:pt idx="2">
                  <c:v>2020</c:v>
                </c:pt>
                <c:pt idx="3">
                  <c:v>2021</c:v>
                </c:pt>
                <c:pt idx="4">
                  <c:v>2022</c:v>
                </c:pt>
                <c:pt idx="5">
                  <c:v>2023</c:v>
                </c:pt>
              </c:numCache>
            </c:numRef>
          </c:cat>
          <c:val>
            <c:numRef>
              <c:f>Feuil1!$D$9:$I$9</c:f>
              <c:numCache>
                <c:formatCode>General</c:formatCode>
                <c:ptCount val="6"/>
                <c:pt idx="0">
                  <c:v>25</c:v>
                </c:pt>
                <c:pt idx="1">
                  <c:v>27</c:v>
                </c:pt>
                <c:pt idx="2">
                  <c:v>33</c:v>
                </c:pt>
                <c:pt idx="3">
                  <c:v>30</c:v>
                </c:pt>
                <c:pt idx="4">
                  <c:v>37</c:v>
                </c:pt>
                <c:pt idx="5">
                  <c:v>30</c:v>
                </c:pt>
              </c:numCache>
            </c:numRef>
          </c:val>
          <c:extLst>
            <c:ext xmlns:c16="http://schemas.microsoft.com/office/drawing/2014/chart" uri="{C3380CC4-5D6E-409C-BE32-E72D297353CC}">
              <c16:uniqueId val="{00000000-1746-4428-82E1-0D8E0A9E362D}"/>
            </c:ext>
          </c:extLst>
        </c:ser>
        <c:dLbls>
          <c:dLblPos val="inEnd"/>
          <c:showLegendKey val="0"/>
          <c:showVal val="1"/>
          <c:showCatName val="0"/>
          <c:showSerName val="0"/>
          <c:showPercent val="0"/>
          <c:showBubbleSize val="0"/>
        </c:dLbls>
        <c:gapWidth val="41"/>
        <c:axId val="1147502863"/>
        <c:axId val="1147507855"/>
      </c:barChart>
      <c:catAx>
        <c:axId val="11475028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fr-FR"/>
          </a:p>
        </c:txPr>
        <c:crossAx val="1147507855"/>
        <c:crosses val="autoZero"/>
        <c:auto val="1"/>
        <c:lblAlgn val="ctr"/>
        <c:lblOffset val="100"/>
        <c:noMultiLvlLbl val="0"/>
      </c:catAx>
      <c:valAx>
        <c:axId val="1147507855"/>
        <c:scaling>
          <c:orientation val="minMax"/>
        </c:scaling>
        <c:delete val="1"/>
        <c:axPos val="l"/>
        <c:numFmt formatCode="General" sourceLinked="1"/>
        <c:majorTickMark val="none"/>
        <c:minorTickMark val="none"/>
        <c:tickLblPos val="nextTo"/>
        <c:crossAx val="1147502863"/>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ENGAGEMENTS ENSEMBLES ET DUOS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2087848775000688E-2"/>
          <c:y val="0.11758497038698894"/>
          <c:w val="0.93920134983127113"/>
          <c:h val="0.82105189889937791"/>
        </c:manualLayout>
      </c:layout>
      <c:barChart>
        <c:barDir val="col"/>
        <c:grouping val="clustered"/>
        <c:varyColors val="0"/>
        <c:ser>
          <c:idx val="0"/>
          <c:order val="0"/>
          <c:spPr>
            <a:solidFill>
              <a:schemeClr val="accent1"/>
            </a:solidFill>
            <a:ln>
              <a:noFill/>
            </a:ln>
            <a:effectLst/>
          </c:spPr>
          <c:invertIfNegative val="0"/>
          <c:cat>
            <c:numRef>
              <c:f>Feuil1!$B$3:$I$3</c:f>
              <c:numCache>
                <c:formatCode>General</c:formatCode>
                <c:ptCount val="8"/>
                <c:pt idx="0">
                  <c:v>2017</c:v>
                </c:pt>
                <c:pt idx="1">
                  <c:v>2018</c:v>
                </c:pt>
                <c:pt idx="2">
                  <c:v>2019</c:v>
                </c:pt>
                <c:pt idx="3">
                  <c:v>2020</c:v>
                </c:pt>
                <c:pt idx="4">
                  <c:v>2021</c:v>
                </c:pt>
                <c:pt idx="5">
                  <c:v>2022</c:v>
                </c:pt>
                <c:pt idx="6">
                  <c:v>2023</c:v>
                </c:pt>
                <c:pt idx="7">
                  <c:v>2024</c:v>
                </c:pt>
              </c:numCache>
            </c:numRef>
          </c:cat>
          <c:val>
            <c:numRef>
              <c:f>Feuil1!$B$4:$I$4</c:f>
              <c:numCache>
                <c:formatCode>General</c:formatCode>
                <c:ptCount val="8"/>
                <c:pt idx="0">
                  <c:v>16</c:v>
                </c:pt>
                <c:pt idx="1">
                  <c:v>23</c:v>
                </c:pt>
                <c:pt idx="2">
                  <c:v>22</c:v>
                </c:pt>
                <c:pt idx="3">
                  <c:v>22</c:v>
                </c:pt>
                <c:pt idx="4">
                  <c:v>0</c:v>
                </c:pt>
                <c:pt idx="5">
                  <c:v>17</c:v>
                </c:pt>
                <c:pt idx="6">
                  <c:v>17</c:v>
                </c:pt>
                <c:pt idx="7">
                  <c:v>15</c:v>
                </c:pt>
              </c:numCache>
            </c:numRef>
          </c:val>
          <c:extLst>
            <c:ext xmlns:c16="http://schemas.microsoft.com/office/drawing/2014/chart" uri="{C3380CC4-5D6E-409C-BE32-E72D297353CC}">
              <c16:uniqueId val="{00000000-317D-4A23-A799-5A087CA78600}"/>
            </c:ext>
          </c:extLst>
        </c:ser>
        <c:dLbls>
          <c:showLegendKey val="0"/>
          <c:showVal val="0"/>
          <c:showCatName val="0"/>
          <c:showSerName val="0"/>
          <c:showPercent val="0"/>
          <c:showBubbleSize val="0"/>
        </c:dLbls>
        <c:gapWidth val="219"/>
        <c:overlap val="-27"/>
        <c:axId val="1936484672"/>
        <c:axId val="1936487168"/>
      </c:barChart>
      <c:catAx>
        <c:axId val="19364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36487168"/>
        <c:crosses val="autoZero"/>
        <c:auto val="1"/>
        <c:lblAlgn val="ctr"/>
        <c:lblOffset val="100"/>
        <c:noMultiLvlLbl val="0"/>
      </c:catAx>
      <c:valAx>
        <c:axId val="193648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3648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EVOLUTION CF 2 ET 3 </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v>CF 2</c:v>
          </c:tx>
          <c:spPr>
            <a:solidFill>
              <a:schemeClr val="accent1"/>
            </a:solidFill>
            <a:ln>
              <a:noFill/>
            </a:ln>
            <a:effectLst/>
          </c:spPr>
          <c:invertIfNegative val="0"/>
          <c:cat>
            <c:numRef>
              <c:f>Feuil1!$B$16:$G$16</c:f>
              <c:numCache>
                <c:formatCode>General</c:formatCode>
                <c:ptCount val="6"/>
                <c:pt idx="0">
                  <c:v>2019</c:v>
                </c:pt>
                <c:pt idx="1">
                  <c:v>2020</c:v>
                </c:pt>
                <c:pt idx="2">
                  <c:v>2021</c:v>
                </c:pt>
                <c:pt idx="3">
                  <c:v>2022</c:v>
                </c:pt>
                <c:pt idx="4">
                  <c:v>2023</c:v>
                </c:pt>
                <c:pt idx="5">
                  <c:v>2024</c:v>
                </c:pt>
              </c:numCache>
            </c:numRef>
          </c:cat>
          <c:val>
            <c:numRef>
              <c:f>Feuil1!$B$17:$G$17</c:f>
              <c:numCache>
                <c:formatCode>General</c:formatCode>
                <c:ptCount val="6"/>
                <c:pt idx="0">
                  <c:v>14</c:v>
                </c:pt>
                <c:pt idx="1">
                  <c:v>0</c:v>
                </c:pt>
                <c:pt idx="2">
                  <c:v>16</c:v>
                </c:pt>
                <c:pt idx="3">
                  <c:v>14</c:v>
                </c:pt>
                <c:pt idx="4">
                  <c:v>11</c:v>
                </c:pt>
                <c:pt idx="5">
                  <c:v>7</c:v>
                </c:pt>
              </c:numCache>
            </c:numRef>
          </c:val>
          <c:extLst>
            <c:ext xmlns:c16="http://schemas.microsoft.com/office/drawing/2014/chart" uri="{C3380CC4-5D6E-409C-BE32-E72D297353CC}">
              <c16:uniqueId val="{00000000-DA9A-4D90-90B5-A49F85F7853B}"/>
            </c:ext>
          </c:extLst>
        </c:ser>
        <c:ser>
          <c:idx val="1"/>
          <c:order val="1"/>
          <c:tx>
            <c:v>CF 3</c:v>
          </c:tx>
          <c:spPr>
            <a:solidFill>
              <a:schemeClr val="accent2"/>
            </a:solidFill>
            <a:ln>
              <a:noFill/>
            </a:ln>
            <a:effectLst/>
          </c:spPr>
          <c:invertIfNegative val="0"/>
          <c:cat>
            <c:numRef>
              <c:f>Feuil1!$B$16:$G$16</c:f>
              <c:numCache>
                <c:formatCode>General</c:formatCode>
                <c:ptCount val="6"/>
                <c:pt idx="0">
                  <c:v>2019</c:v>
                </c:pt>
                <c:pt idx="1">
                  <c:v>2020</c:v>
                </c:pt>
                <c:pt idx="2">
                  <c:v>2021</c:v>
                </c:pt>
                <c:pt idx="3">
                  <c:v>2022</c:v>
                </c:pt>
                <c:pt idx="4">
                  <c:v>2023</c:v>
                </c:pt>
                <c:pt idx="5">
                  <c:v>2024</c:v>
                </c:pt>
              </c:numCache>
            </c:numRef>
          </c:cat>
          <c:val>
            <c:numRef>
              <c:f>Feuil1!$B$18:$G$18</c:f>
              <c:numCache>
                <c:formatCode>General</c:formatCode>
                <c:ptCount val="6"/>
                <c:pt idx="0">
                  <c:v>18</c:v>
                </c:pt>
                <c:pt idx="1">
                  <c:v>0</c:v>
                </c:pt>
                <c:pt idx="2">
                  <c:v>13</c:v>
                </c:pt>
                <c:pt idx="3">
                  <c:v>13</c:v>
                </c:pt>
                <c:pt idx="4">
                  <c:v>11</c:v>
                </c:pt>
                <c:pt idx="5">
                  <c:v>5</c:v>
                </c:pt>
              </c:numCache>
            </c:numRef>
          </c:val>
          <c:extLst>
            <c:ext xmlns:c16="http://schemas.microsoft.com/office/drawing/2014/chart" uri="{C3380CC4-5D6E-409C-BE32-E72D297353CC}">
              <c16:uniqueId val="{00000001-DA9A-4D90-90B5-A49F85F7853B}"/>
            </c:ext>
          </c:extLst>
        </c:ser>
        <c:dLbls>
          <c:showLegendKey val="0"/>
          <c:showVal val="0"/>
          <c:showCatName val="0"/>
          <c:showSerName val="0"/>
          <c:showPercent val="0"/>
          <c:showBubbleSize val="0"/>
        </c:dLbls>
        <c:gapWidth val="219"/>
        <c:overlap val="-27"/>
        <c:axId val="257915743"/>
        <c:axId val="257899519"/>
      </c:barChart>
      <c:catAx>
        <c:axId val="25791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899519"/>
        <c:crosses val="autoZero"/>
        <c:auto val="1"/>
        <c:lblAlgn val="ctr"/>
        <c:lblOffset val="100"/>
        <c:noMultiLvlLbl val="0"/>
      </c:catAx>
      <c:valAx>
        <c:axId val="257899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91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0:43:01.22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2500 52,'-5'0,"0"1,0 0,0 0,1 0,-9 4,-23 4,-103-8,-5-1,115 3,-89 4,-127-5,-185-4,270-12,-48-1,77 8,80 4,-97-7,-102 1,214 10,0-2,0-2,-53-10,70 10,0 1,-1 1,1 0,-24 3,-6 0,41-2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0:43:07.65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2537 40,'-160'9,"-3"1,-82-24,177 8,-84-4,110 7,-103-3,-225-3,-46-1,376 10,0 2,1 1,-64 15,85-15,1 0,-25-1,-18 3,24-1,-70-1,73-4,1 1,-61 10,64-7,-53 0,77-3,156-10,-18 10,-124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0:43:27.24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2337 1,'-141'9,"28"0,-225 35,208-35,41-4,-183-2,142-5,-685 2,688-10,77 12,28 0,1-2,-1 0,-36-5,49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10:43:33.38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2120 122,'-997'0,"962"2,-39 6,40-3,-42 0,-605-5,676-1,-1 1,1-1,0 0,-1 0,1-1,0 1,0-1,0 0,-8-5,-41-30,11 6,1-3,23 16,14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4342596" cy="344872"/>
          </a:xfrm>
          <a:prstGeom prst="rect">
            <a:avLst/>
          </a:prstGeom>
        </p:spPr>
        <p:txBody>
          <a:bodyPr vert="horz" lIns="89158" tIns="44580" rIns="89158" bIns="44580" rtlCol="0"/>
          <a:lstStyle>
            <a:lvl1pPr algn="l">
              <a:defRPr sz="1200"/>
            </a:lvl1pPr>
          </a:lstStyle>
          <a:p>
            <a:endParaRPr lang="fr-FR"/>
          </a:p>
        </p:txBody>
      </p:sp>
      <p:sp>
        <p:nvSpPr>
          <p:cNvPr id="3" name="Espace réservé de la date 2"/>
          <p:cNvSpPr>
            <a:spLocks noGrp="1"/>
          </p:cNvSpPr>
          <p:nvPr>
            <p:ph type="dt" idx="1"/>
          </p:nvPr>
        </p:nvSpPr>
        <p:spPr>
          <a:xfrm>
            <a:off x="5676150" y="0"/>
            <a:ext cx="4342596" cy="344872"/>
          </a:xfrm>
          <a:prstGeom prst="rect">
            <a:avLst/>
          </a:prstGeom>
        </p:spPr>
        <p:txBody>
          <a:bodyPr vert="horz" lIns="89158" tIns="44580" rIns="89158" bIns="44580" rtlCol="0"/>
          <a:lstStyle>
            <a:lvl1pPr algn="r">
              <a:defRPr sz="1200"/>
            </a:lvl1pPr>
          </a:lstStyle>
          <a:p>
            <a:fld id="{63D42E8A-44E1-42A3-8CA8-0B2D451E9146}" type="datetimeFigureOut">
              <a:rPr lang="fr-FR" smtClean="0"/>
              <a:t>23/09/2024</a:t>
            </a:fld>
            <a:endParaRPr lang="fr-FR"/>
          </a:p>
        </p:txBody>
      </p:sp>
      <p:sp>
        <p:nvSpPr>
          <p:cNvPr id="4" name="Espace réservé de l'image des diapositives 3"/>
          <p:cNvSpPr>
            <a:spLocks noGrp="1" noRot="1" noChangeAspect="1"/>
          </p:cNvSpPr>
          <p:nvPr>
            <p:ph type="sldImg" idx="2"/>
          </p:nvPr>
        </p:nvSpPr>
        <p:spPr>
          <a:xfrm>
            <a:off x="3459163" y="860425"/>
            <a:ext cx="3101975" cy="2327275"/>
          </a:xfrm>
          <a:prstGeom prst="rect">
            <a:avLst/>
          </a:prstGeom>
          <a:noFill/>
          <a:ln w="12700">
            <a:solidFill>
              <a:prstClr val="black"/>
            </a:solidFill>
          </a:ln>
        </p:spPr>
        <p:txBody>
          <a:bodyPr vert="horz" lIns="89158" tIns="44580" rIns="89158" bIns="44580" rtlCol="0" anchor="ctr"/>
          <a:lstStyle/>
          <a:p>
            <a:endParaRPr lang="fr-FR"/>
          </a:p>
        </p:txBody>
      </p:sp>
      <p:sp>
        <p:nvSpPr>
          <p:cNvPr id="5" name="Espace réservé des notes 4"/>
          <p:cNvSpPr>
            <a:spLocks noGrp="1"/>
          </p:cNvSpPr>
          <p:nvPr>
            <p:ph type="body" sz="quarter" idx="3"/>
          </p:nvPr>
        </p:nvSpPr>
        <p:spPr>
          <a:xfrm>
            <a:off x="1002500" y="3316323"/>
            <a:ext cx="8015307" cy="2712791"/>
          </a:xfrm>
          <a:prstGeom prst="rect">
            <a:avLst/>
          </a:prstGeom>
        </p:spPr>
        <p:txBody>
          <a:bodyPr vert="horz" lIns="89158" tIns="44580" rIns="89158" bIns="4458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6544878"/>
            <a:ext cx="4342596" cy="344872"/>
          </a:xfrm>
          <a:prstGeom prst="rect">
            <a:avLst/>
          </a:prstGeom>
        </p:spPr>
        <p:txBody>
          <a:bodyPr vert="horz" lIns="89158" tIns="44580" rIns="89158" bIns="445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76150" y="6544878"/>
            <a:ext cx="4342596" cy="344872"/>
          </a:xfrm>
          <a:prstGeom prst="rect">
            <a:avLst/>
          </a:prstGeom>
        </p:spPr>
        <p:txBody>
          <a:bodyPr vert="horz" lIns="89158" tIns="44580" rIns="89158" bIns="44580" rtlCol="0" anchor="b"/>
          <a:lstStyle>
            <a:lvl1pPr algn="r">
              <a:defRPr sz="1200"/>
            </a:lvl1pPr>
          </a:lstStyle>
          <a:p>
            <a:fld id="{1A04B872-18BF-4AA6-8E23-63715501406D}" type="slidenum">
              <a:rPr lang="fr-FR" smtClean="0"/>
              <a:t>‹N°›</a:t>
            </a:fld>
            <a:endParaRPr lang="fr-FR"/>
          </a:p>
        </p:txBody>
      </p:sp>
    </p:spTree>
    <p:extLst>
      <p:ext uri="{BB962C8B-B14F-4D97-AF65-F5344CB8AC3E}">
        <p14:creationId xmlns:p14="http://schemas.microsoft.com/office/powerpoint/2010/main" val="132413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a:t>
            </a:fld>
            <a:endParaRPr lang="fr-FR"/>
          </a:p>
        </p:txBody>
      </p:sp>
    </p:spTree>
    <p:extLst>
      <p:ext uri="{BB962C8B-B14F-4D97-AF65-F5344CB8AC3E}">
        <p14:creationId xmlns:p14="http://schemas.microsoft.com/office/powerpoint/2010/main" val="399066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12</a:t>
            </a:fld>
            <a:endParaRPr lang="fr-FR"/>
          </a:p>
        </p:txBody>
      </p:sp>
    </p:spTree>
    <p:extLst>
      <p:ext uri="{BB962C8B-B14F-4D97-AF65-F5344CB8AC3E}">
        <p14:creationId xmlns:p14="http://schemas.microsoft.com/office/powerpoint/2010/main" val="379418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13</a:t>
            </a:fld>
            <a:endParaRPr lang="fr-FR"/>
          </a:p>
        </p:txBody>
      </p:sp>
    </p:spTree>
    <p:extLst>
      <p:ext uri="{BB962C8B-B14F-4D97-AF65-F5344CB8AC3E}">
        <p14:creationId xmlns:p14="http://schemas.microsoft.com/office/powerpoint/2010/main" val="195683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14</a:t>
            </a:fld>
            <a:endParaRPr lang="fr-FR"/>
          </a:p>
        </p:txBody>
      </p:sp>
    </p:spTree>
    <p:extLst>
      <p:ext uri="{BB962C8B-B14F-4D97-AF65-F5344CB8AC3E}">
        <p14:creationId xmlns:p14="http://schemas.microsoft.com/office/powerpoint/2010/main" val="2405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15</a:t>
            </a:fld>
            <a:endParaRPr lang="fr-FR"/>
          </a:p>
        </p:txBody>
      </p:sp>
    </p:spTree>
    <p:extLst>
      <p:ext uri="{BB962C8B-B14F-4D97-AF65-F5344CB8AC3E}">
        <p14:creationId xmlns:p14="http://schemas.microsoft.com/office/powerpoint/2010/main" val="70209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16</a:t>
            </a:fld>
            <a:endParaRPr lang="fr-FR"/>
          </a:p>
        </p:txBody>
      </p:sp>
    </p:spTree>
    <p:extLst>
      <p:ext uri="{BB962C8B-B14F-4D97-AF65-F5344CB8AC3E}">
        <p14:creationId xmlns:p14="http://schemas.microsoft.com/office/powerpoint/2010/main" val="8525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parole est à Isabelle.</a:t>
            </a:r>
          </a:p>
          <a:p>
            <a:r>
              <a:rPr lang="fr-FR" dirty="0"/>
              <a:t>La parole est à Olivier,</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17</a:t>
            </a:fld>
            <a:endParaRPr lang="fr-FR"/>
          </a:p>
        </p:txBody>
      </p:sp>
    </p:spTree>
    <p:extLst>
      <p:ext uri="{BB962C8B-B14F-4D97-AF65-F5344CB8AC3E}">
        <p14:creationId xmlns:p14="http://schemas.microsoft.com/office/powerpoint/2010/main" val="42853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 compte rendu de la saison 2023 2024  pour la GYMNASTIQUE Rythmique en 'Indre et Loire ,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18</a:t>
            </a:fld>
            <a:endParaRPr lang="fr-FR"/>
          </a:p>
        </p:txBody>
      </p:sp>
    </p:spTree>
    <p:extLst>
      <p:ext uri="{BB962C8B-B14F-4D97-AF65-F5344CB8AC3E}">
        <p14:creationId xmlns:p14="http://schemas.microsoft.com/office/powerpoint/2010/main" val="344024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compétitions  POUR LA SAISON 2023 2024</a:t>
            </a:r>
          </a:p>
          <a:p>
            <a:r>
              <a:rPr lang="fr-FR" dirty="0"/>
              <a:t> NOUS AVONS 2 COMPETITIONS dans l’année au niveau départemental </a:t>
            </a:r>
          </a:p>
          <a:p>
            <a:r>
              <a:rPr lang="fr-FR" dirty="0"/>
              <a:t> les individuelles , et les ensembles et duos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19</a:t>
            </a:fld>
            <a:endParaRPr lang="fr-FR"/>
          </a:p>
        </p:txBody>
      </p:sp>
    </p:spTree>
    <p:extLst>
      <p:ext uri="{BB962C8B-B14F-4D97-AF65-F5344CB8AC3E}">
        <p14:creationId xmlns:p14="http://schemas.microsoft.com/office/powerpoint/2010/main" val="148175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INDIVIDUELLES sont toujours  très tôt dans la saison , 30 gyms en compétition avec 2 clubs</a:t>
            </a:r>
          </a:p>
          <a:p>
            <a:r>
              <a:rPr lang="fr-FR" dirty="0"/>
              <a:t>la compétition a été Organisée par le CLUB de JOUE LES TOURS ,</a:t>
            </a:r>
          </a:p>
          <a:p>
            <a:r>
              <a:rPr lang="fr-FR" dirty="0"/>
              <a:t>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20</a:t>
            </a:fld>
            <a:endParaRPr lang="fr-FR"/>
          </a:p>
        </p:txBody>
      </p:sp>
    </p:spTree>
    <p:extLst>
      <p:ext uri="{BB962C8B-B14F-4D97-AF65-F5344CB8AC3E}">
        <p14:creationId xmlns:p14="http://schemas.microsoft.com/office/powerpoint/2010/main" val="947867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TABLEAU de La répartition des individuelles  par catégorie, et niveau </a:t>
            </a:r>
          </a:p>
          <a:p>
            <a:r>
              <a:rPr lang="fr-FR" dirty="0"/>
              <a:t>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21</a:t>
            </a:fld>
            <a:endParaRPr lang="fr-FR"/>
          </a:p>
        </p:txBody>
      </p:sp>
    </p:spTree>
    <p:extLst>
      <p:ext uri="{BB962C8B-B14F-4D97-AF65-F5344CB8AC3E}">
        <p14:creationId xmlns:p14="http://schemas.microsoft.com/office/powerpoint/2010/main" val="369795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tiens à remercier (les personnes présentes) et à excuser M Leclerc (trésorier adjoint ANDS et conseiller Touraine est vallées)…..</a:t>
            </a:r>
          </a:p>
          <a:p>
            <a:r>
              <a:rPr lang="fr-FR" dirty="0"/>
              <a:t>L’ordre du jour est le suivant :</a:t>
            </a:r>
          </a:p>
          <a:p>
            <a:r>
              <a:rPr lang="fr-FR" dirty="0"/>
              <a:t>Saison 2023/2024 lire le </a:t>
            </a:r>
            <a:r>
              <a:rPr lang="fr-FR" dirty="0" err="1"/>
              <a:t>ppt</a:t>
            </a:r>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2</a:t>
            </a:fld>
            <a:endParaRPr lang="fr-FR"/>
          </a:p>
        </p:txBody>
      </p:sp>
    </p:spTree>
    <p:extLst>
      <p:ext uri="{BB962C8B-B14F-4D97-AF65-F5344CB8AC3E}">
        <p14:creationId xmlns:p14="http://schemas.microsoft.com/office/powerpoint/2010/main" val="400378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r>
              <a:rPr lang="fr-FR" dirty="0"/>
              <a:t>Une baisse des engagées individuelles , </a:t>
            </a:r>
          </a:p>
          <a:p>
            <a:r>
              <a:rPr lang="fr-FR" dirty="0"/>
              <a:t>le club de JOUE  11 CONTRE 17 </a:t>
            </a:r>
          </a:p>
          <a:p>
            <a:r>
              <a:rPr lang="fr-FR" dirty="0"/>
              <a:t> LIGEUIL 18 CONTRE 18 L’AN PASSE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22</a:t>
            </a:fld>
            <a:endParaRPr lang="fr-FR"/>
          </a:p>
        </p:txBody>
      </p:sp>
    </p:spTree>
    <p:extLst>
      <p:ext uri="{BB962C8B-B14F-4D97-AF65-F5344CB8AC3E}">
        <p14:creationId xmlns:p14="http://schemas.microsoft.com/office/powerpoint/2010/main" val="20577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
            </a:r>
            <a:r>
              <a:rPr lang="fr-FR" dirty="0" err="1"/>
              <a:t>resultats</a:t>
            </a:r>
            <a:r>
              <a:rPr lang="fr-FR" dirty="0"/>
              <a:t>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23</a:t>
            </a:fld>
            <a:endParaRPr lang="fr-FR"/>
          </a:p>
        </p:txBody>
      </p:sp>
    </p:spTree>
    <p:extLst>
      <p:ext uri="{BB962C8B-B14F-4D97-AF65-F5344CB8AC3E}">
        <p14:creationId xmlns:p14="http://schemas.microsoft.com/office/powerpoint/2010/main" val="207240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commençons par Les  catégories régionales</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24</a:t>
            </a:fld>
            <a:endParaRPr lang="fr-FR"/>
          </a:p>
        </p:txBody>
      </p:sp>
    </p:spTree>
    <p:extLst>
      <p:ext uri="{BB962C8B-B14F-4D97-AF65-F5344CB8AC3E}">
        <p14:creationId xmlns:p14="http://schemas.microsoft.com/office/powerpoint/2010/main" val="22870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JOUE Les TOURS pour les départementaux </a:t>
            </a:r>
          </a:p>
          <a:p>
            <a:r>
              <a:rPr lang="fr-FR" dirty="0"/>
              <a:t>CHARTRES  pour les régionaux ,                                                  </a:t>
            </a:r>
          </a:p>
          <a:p>
            <a:r>
              <a:rPr lang="fr-FR" dirty="0"/>
              <a:t>   saint GERMAIN DU PUY  ( BOURGES )     pour la finale régionale</a:t>
            </a:r>
          </a:p>
          <a:p>
            <a:r>
              <a:rPr lang="fr-FR" dirty="0"/>
              <a:t> et BREST pour le regroupement </a:t>
            </a:r>
          </a:p>
          <a:p>
            <a:r>
              <a:rPr lang="fr-FR" dirty="0"/>
              <a:t>Voici les résultats au niveau régional , </a:t>
            </a:r>
          </a:p>
          <a:p>
            <a:r>
              <a:rPr lang="fr-FR" dirty="0"/>
              <a:t>Remarque </a:t>
            </a:r>
          </a:p>
          <a:p>
            <a:r>
              <a:rPr lang="fr-FR" dirty="0"/>
              <a:t>FINALE REGIONALE :  à SAINT GERMAIN DU PUY, AMAURY de Ligueil  se place 4 -ème  et fini 3 -ème à BREST au regroupement , seul garçon du département en compétition  </a:t>
            </a:r>
          </a:p>
          <a:p>
            <a:r>
              <a:rPr lang="fr-FR" dirty="0"/>
              <a:t> </a:t>
            </a:r>
          </a:p>
          <a:p>
            <a:r>
              <a:rPr lang="fr-FR" dirty="0"/>
              <a:t>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25</a:t>
            </a:fld>
            <a:endParaRPr lang="fr-FR"/>
          </a:p>
        </p:txBody>
      </p:sp>
    </p:spTree>
    <p:extLst>
      <p:ext uri="{BB962C8B-B14F-4D97-AF65-F5344CB8AC3E}">
        <p14:creationId xmlns:p14="http://schemas.microsoft.com/office/powerpoint/2010/main" val="137665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compétition de Ligueil , très bien organisée ,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26</a:t>
            </a:fld>
            <a:endParaRPr lang="fr-FR"/>
          </a:p>
        </p:txBody>
      </p:sp>
    </p:spTree>
    <p:extLst>
      <p:ext uri="{BB962C8B-B14F-4D97-AF65-F5344CB8AC3E}">
        <p14:creationId xmlns:p14="http://schemas.microsoft.com/office/powerpoint/2010/main" val="1369707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MATHILDE RUBATO  de JOUE L T  après sa 4 -ème place en région , a été sélectionnée pour le regroupement à BREST ou elle termine 15 -ème </a:t>
            </a:r>
          </a:p>
          <a:p>
            <a:r>
              <a:rPr lang="fr-FR" baseline="0" dirty="0"/>
              <a:t> LILOU RICHARD termine 2 -ème de sa catégorie  à la finale régionale et ZELIE RICHARD 3 -ème toutes 2 de LIGEUIL </a:t>
            </a:r>
          </a:p>
          <a:p>
            <a:r>
              <a:rPr lang="fr-FR" baseline="0" dirty="0"/>
              <a:t> pas de gym sélectionnées aux France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27</a:t>
            </a:fld>
            <a:endParaRPr lang="fr-FR"/>
          </a:p>
        </p:txBody>
      </p:sp>
    </p:spTree>
    <p:extLst>
      <p:ext uri="{BB962C8B-B14F-4D97-AF65-F5344CB8AC3E}">
        <p14:creationId xmlns:p14="http://schemas.microsoft.com/office/powerpoint/2010/main" val="4264183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 LES MEILLEURS PLACES :</a:t>
            </a:r>
          </a:p>
          <a:p>
            <a:r>
              <a:rPr lang="fr-FR" dirty="0"/>
              <a:t>Erika de JOUE LE STOURS  , fait 3 -ème aux régions et  termine 7 -ème  aux regroupement </a:t>
            </a:r>
          </a:p>
          <a:p>
            <a:r>
              <a:rPr lang="fr-FR" dirty="0"/>
              <a:t>et  Oriane de LIGUEIL  termine 9 -ème au regroupement à BREST , </a:t>
            </a:r>
          </a:p>
          <a:p>
            <a:r>
              <a:rPr lang="fr-FR" dirty="0"/>
              <a:t>pas de gym sélectionnées aux France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28</a:t>
            </a:fld>
            <a:endParaRPr lang="fr-FR"/>
          </a:p>
        </p:txBody>
      </p:sp>
    </p:spTree>
    <p:extLst>
      <p:ext uri="{BB962C8B-B14F-4D97-AF65-F5344CB8AC3E}">
        <p14:creationId xmlns:p14="http://schemas.microsoft.com/office/powerpoint/2010/main" val="283076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Chez les nationales  7 /9 ans elles  se sont   qualifiées pour le regroupement </a:t>
            </a:r>
          </a:p>
          <a:p>
            <a:r>
              <a:rPr lang="fr-FR" dirty="0" err="1"/>
              <a:t>elika</a:t>
            </a:r>
            <a:r>
              <a:rPr lang="fr-FR" dirty="0"/>
              <a:t> termine 2 -ème  de sa catégorie </a:t>
            </a:r>
          </a:p>
          <a:p>
            <a:endParaRPr lang="fr-FR" dirty="0"/>
          </a:p>
          <a:p>
            <a:r>
              <a:rPr lang="fr-FR" dirty="0"/>
              <a:t> nationale B  14 /15 ANS </a:t>
            </a:r>
          </a:p>
          <a:p>
            <a:r>
              <a:rPr lang="fr-FR" dirty="0"/>
              <a:t> Philae , se place 2 -ème en région , </a:t>
            </a:r>
          </a:p>
          <a:p>
            <a:endParaRPr lang="fr-FR" dirty="0"/>
          </a:p>
          <a:p>
            <a:r>
              <a:rPr lang="fr-FR" dirty="0"/>
              <a:t> et  LOEVA après sa 1 ère place au regroupement de BREST  , elle est  qualifiée pour les France  ou elle obtient  la 3 EME à  VILLENEUVE D’ASQ ,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29</a:t>
            </a:fld>
            <a:endParaRPr lang="fr-FR"/>
          </a:p>
        </p:txBody>
      </p:sp>
    </p:spTree>
    <p:extLst>
      <p:ext uri="{BB962C8B-B14F-4D97-AF65-F5344CB8AC3E}">
        <p14:creationId xmlns:p14="http://schemas.microsoft.com/office/powerpoint/2010/main" val="86649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BRAVO à LOEVA et son entraineur LAURA  pour sa 3 </a:t>
            </a:r>
            <a:r>
              <a:rPr lang="fr-FR" dirty="0" err="1"/>
              <a:t>eme</a:t>
            </a:r>
            <a:r>
              <a:rPr lang="fr-FR" dirty="0"/>
              <a:t> place aux France de VILLENEUVE D’ASQ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30</a:t>
            </a:fld>
            <a:endParaRPr lang="fr-FR"/>
          </a:p>
        </p:txBody>
      </p:sp>
    </p:spTree>
    <p:extLst>
      <p:ext uri="{BB962C8B-B14F-4D97-AF65-F5344CB8AC3E}">
        <p14:creationId xmlns:p14="http://schemas.microsoft.com/office/powerpoint/2010/main" val="3707672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compétition  des ensembles s’est déroulée à LIGUEIL LE 18 FEVRIER 24</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31</a:t>
            </a:fld>
            <a:endParaRPr lang="fr-FR"/>
          </a:p>
        </p:txBody>
      </p:sp>
    </p:spTree>
    <p:extLst>
      <p:ext uri="{BB962C8B-B14F-4D97-AF65-F5344CB8AC3E}">
        <p14:creationId xmlns:p14="http://schemas.microsoft.com/office/powerpoint/2010/main" val="146665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devons adopter le PV de l’AG 2023, il est en ligne sur le site du département,</a:t>
            </a:r>
          </a:p>
          <a:p>
            <a:r>
              <a:rPr lang="fr-FR" dirty="0"/>
              <a:t>Je vous propose un vote à mains levées.</a:t>
            </a:r>
          </a:p>
          <a:p>
            <a:pPr defTabSz="891591"/>
            <a:r>
              <a:rPr lang="fr-FR" dirty="0"/>
              <a:t>Qui s’abstient ?</a:t>
            </a:r>
          </a:p>
          <a:p>
            <a:r>
              <a:rPr lang="fr-FR" dirty="0"/>
              <a:t>Qui est contre ?</a:t>
            </a:r>
          </a:p>
          <a:p>
            <a:r>
              <a:rPr lang="fr-FR" dirty="0"/>
              <a:t>Qui est pour ? </a:t>
            </a:r>
          </a:p>
          <a:p>
            <a:r>
              <a:rPr lang="fr-FR" dirty="0"/>
              <a:t>Adoption à </a:t>
            </a:r>
          </a:p>
          <a:p>
            <a:r>
              <a:rPr lang="fr-FR" dirty="0"/>
              <a:t>Je vous remercie</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3</a:t>
            </a:fld>
            <a:endParaRPr lang="fr-FR"/>
          </a:p>
        </p:txBody>
      </p:sp>
    </p:spTree>
    <p:extLst>
      <p:ext uri="{BB962C8B-B14F-4D97-AF65-F5344CB8AC3E}">
        <p14:creationId xmlns:p14="http://schemas.microsoft.com/office/powerpoint/2010/main" val="4049263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15 equipes et duos engagées , avec 66 gymnastes présentes </a:t>
            </a:r>
          </a:p>
          <a:p>
            <a:endParaRPr lang="fr-FR" dirty="0"/>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32</a:t>
            </a:fld>
            <a:endParaRPr lang="fr-FR"/>
          </a:p>
        </p:txBody>
      </p:sp>
    </p:spTree>
    <p:extLst>
      <p:ext uri="{BB962C8B-B14F-4D97-AF65-F5344CB8AC3E}">
        <p14:creationId xmlns:p14="http://schemas.microsoft.com/office/powerpoint/2010/main" val="2975945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b="1" dirty="0">
                <a:solidFill>
                  <a:srgbClr val="FF0000"/>
                </a:solidFill>
              </a:rPr>
              <a:t>Une augmentation du nombre d’ensembles  duos engagés cette année , </a:t>
            </a:r>
          </a:p>
          <a:p>
            <a:r>
              <a:rPr lang="fr-FR" sz="2400" b="1" dirty="0">
                <a:solidFill>
                  <a:srgbClr val="FF0000"/>
                </a:solidFill>
              </a:rPr>
              <a:t>Mais  avec 2 club en moins  , ( AZAY ET FONDETTES )</a:t>
            </a:r>
          </a:p>
          <a:p>
            <a:r>
              <a:rPr lang="fr-FR" sz="2400" b="1" dirty="0">
                <a:solidFill>
                  <a:srgbClr val="FF0000"/>
                </a:solidFill>
              </a:rPr>
              <a:t>JOUE  5 en  2023 CONTRE  7 CETTE ANNEE </a:t>
            </a:r>
          </a:p>
          <a:p>
            <a:r>
              <a:rPr lang="fr-FR" sz="2400" b="1" dirty="0">
                <a:solidFill>
                  <a:srgbClr val="FF0000"/>
                </a:solidFill>
              </a:rPr>
              <a:t>LIGEUIL   7 en 2023 CONTRE 8 CETTE ANNEE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33</a:t>
            </a:fld>
            <a:endParaRPr lang="fr-FR"/>
          </a:p>
        </p:txBody>
      </p:sp>
    </p:spTree>
    <p:extLst>
      <p:ext uri="{BB962C8B-B14F-4D97-AF65-F5344CB8AC3E}">
        <p14:creationId xmlns:p14="http://schemas.microsoft.com/office/powerpoint/2010/main" val="17546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Résultats des ensembles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34</a:t>
            </a:fld>
            <a:endParaRPr lang="fr-FR"/>
          </a:p>
        </p:txBody>
      </p:sp>
    </p:spTree>
    <p:extLst>
      <p:ext uri="{BB962C8B-B14F-4D97-AF65-F5344CB8AC3E}">
        <p14:creationId xmlns:p14="http://schemas.microsoft.com/office/powerpoint/2010/main" val="4143128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Les résultats des ensembles , beaucoup de podium pour les régions à BLOIS </a:t>
            </a:r>
          </a:p>
          <a:p>
            <a:r>
              <a:rPr lang="fr-FR" baseline="0" dirty="0"/>
              <a:t>1 ensemble en catégorie  fédérale TC   de JOUE LE STOURS se qualifie pour les FRANCE à PONT DE CE </a:t>
            </a:r>
          </a:p>
          <a:p>
            <a:endParaRPr lang="fr-FR" baseline="0" dirty="0"/>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35</a:t>
            </a:fld>
            <a:endParaRPr lang="fr-FR"/>
          </a:p>
        </p:txBody>
      </p:sp>
    </p:spTree>
    <p:extLst>
      <p:ext uri="{BB962C8B-B14F-4D97-AF65-F5344CB8AC3E}">
        <p14:creationId xmlns:p14="http://schemas.microsoft.com/office/powerpoint/2010/main" val="321021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Ligueil a organisé la  première étape lors des championnats départementaux  des ensembles </a:t>
            </a:r>
          </a:p>
          <a:p>
            <a:r>
              <a:rPr lang="fr-FR" dirty="0"/>
              <a:t>L’</a:t>
            </a:r>
            <a:r>
              <a:rPr lang="fr-FR" dirty="0" err="1"/>
              <a:t>etape</a:t>
            </a:r>
            <a:r>
              <a:rPr lang="fr-FR" dirty="0"/>
              <a:t> 2 à JOUE LS TOURS </a:t>
            </a:r>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36</a:t>
            </a:fld>
            <a:endParaRPr lang="fr-FR"/>
          </a:p>
        </p:txBody>
      </p:sp>
    </p:spTree>
    <p:extLst>
      <p:ext uri="{BB962C8B-B14F-4D97-AF65-F5344CB8AC3E}">
        <p14:creationId xmlns:p14="http://schemas.microsoft.com/office/powerpoint/2010/main" val="2903270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coupes formations </a:t>
            </a:r>
          </a:p>
          <a:p>
            <a:r>
              <a:rPr lang="fr-FR" b="1" dirty="0"/>
              <a:t>En CF 2, 7 gyms :3 à JOUE et 4 à LIGUEIL </a:t>
            </a:r>
          </a:p>
          <a:p>
            <a:r>
              <a:rPr lang="fr-FR" b="1" dirty="0"/>
              <a:t> CF 3 :5 gyms  de  JOUE LES TOURS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37</a:t>
            </a:fld>
            <a:endParaRPr lang="fr-FR"/>
          </a:p>
        </p:txBody>
      </p:sp>
    </p:spTree>
    <p:extLst>
      <p:ext uri="{BB962C8B-B14F-4D97-AF65-F5344CB8AC3E}">
        <p14:creationId xmlns:p14="http://schemas.microsoft.com/office/powerpoint/2010/main" val="3936276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 une grosse baisse par rapport aux années précédentes , peut être du au nouveau programme , au niveau demandé plus élevé , à la multiplication des passages  aux engins ou peut être moins de  gyms dans cette tranche d’âge???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 la relève va être difficile , pour  les prochaines années ,</a:t>
            </a:r>
            <a:endParaRPr lang="fr-FR" dirty="0"/>
          </a:p>
          <a:p>
            <a:r>
              <a:rPr lang="fr-FR" b="1" dirty="0"/>
              <a:t>À t</a:t>
            </a:r>
            <a:r>
              <a:rPr lang="fr-FR" b="1" dirty="0">
                <a:highlight>
                  <a:srgbClr val="FFFF00"/>
                </a:highlight>
              </a:rPr>
              <a:t>itr</a:t>
            </a:r>
            <a:r>
              <a:rPr lang="fr-FR" b="1" dirty="0"/>
              <a:t>e d’exemple :</a:t>
            </a:r>
          </a:p>
          <a:p>
            <a:r>
              <a:rPr lang="fr-FR" b="1" u="sng" dirty="0">
                <a:solidFill>
                  <a:srgbClr val="FF0000"/>
                </a:solidFill>
                <a:highlight>
                  <a:srgbClr val="FFFF00"/>
                </a:highlight>
              </a:rPr>
              <a:t>14 </a:t>
            </a:r>
            <a:r>
              <a:rPr lang="fr-FR" b="1" dirty="0"/>
              <a:t>en CF2, </a:t>
            </a:r>
            <a:r>
              <a:rPr lang="fr-FR" b="1" u="sng" dirty="0"/>
              <a:t>18</a:t>
            </a:r>
            <a:r>
              <a:rPr lang="fr-FR" b="1" dirty="0"/>
              <a:t> EN CF 3  en   2019 </a:t>
            </a:r>
          </a:p>
          <a:p>
            <a:r>
              <a:rPr lang="fr-FR" b="1" dirty="0"/>
              <a:t>2020 COVID </a:t>
            </a:r>
          </a:p>
          <a:p>
            <a:r>
              <a:rPr lang="fr-FR" b="1" u="sng" dirty="0">
                <a:highlight>
                  <a:srgbClr val="FFFF00"/>
                </a:highlight>
              </a:rPr>
              <a:t>16</a:t>
            </a:r>
            <a:r>
              <a:rPr lang="fr-FR" b="1" u="sng" dirty="0"/>
              <a:t> </a:t>
            </a:r>
            <a:r>
              <a:rPr lang="fr-FR" b="1" dirty="0"/>
              <a:t>N 2 et </a:t>
            </a:r>
            <a:r>
              <a:rPr lang="fr-FR" b="1" u="sng" dirty="0"/>
              <a:t>13</a:t>
            </a:r>
            <a:r>
              <a:rPr lang="fr-FR" b="1" dirty="0"/>
              <a:t> N3 en 2021 </a:t>
            </a:r>
          </a:p>
          <a:p>
            <a:r>
              <a:rPr lang="fr-FR" b="1" dirty="0"/>
              <a:t>14 EN CF2 ET 13 EN CF 3 </a:t>
            </a:r>
          </a:p>
          <a:p>
            <a:r>
              <a:rPr lang="fr-FR" b="1" u="sng" dirty="0"/>
              <a:t>11</a:t>
            </a:r>
            <a:r>
              <a:rPr lang="fr-FR" b="1" dirty="0"/>
              <a:t> en CF 2 ET EN CF 3  en 2023</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38</a:t>
            </a:fld>
            <a:endParaRPr lang="fr-FR"/>
          </a:p>
        </p:txBody>
      </p:sp>
    </p:spTree>
    <p:extLst>
      <p:ext uri="{BB962C8B-B14F-4D97-AF65-F5344CB8AC3E}">
        <p14:creationId xmlns:p14="http://schemas.microsoft.com/office/powerpoint/2010/main" val="2574230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39</a:t>
            </a:fld>
            <a:endParaRPr lang="fr-FR"/>
          </a:p>
        </p:txBody>
      </p:sp>
    </p:spTree>
    <p:extLst>
      <p:ext uri="{BB962C8B-B14F-4D97-AF65-F5344CB8AC3E}">
        <p14:creationId xmlns:p14="http://schemas.microsoft.com/office/powerpoint/2010/main" val="739797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ce stage des gyms de LIGEUIL et JOUE  ont pu perfectionner leur enchainements , la responsable juge régionale , SABINE BARBIER étant présente pour faciliter la compréhension du nouveau code de pointage ,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40</a:t>
            </a:fld>
            <a:endParaRPr lang="fr-FR"/>
          </a:p>
        </p:txBody>
      </p:sp>
    </p:spTree>
    <p:extLst>
      <p:ext uri="{BB962C8B-B14F-4D97-AF65-F5344CB8AC3E}">
        <p14:creationId xmlns:p14="http://schemas.microsoft.com/office/powerpoint/2010/main" val="1942573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41</a:t>
            </a:fld>
            <a:endParaRPr lang="fr-FR"/>
          </a:p>
        </p:txBody>
      </p:sp>
    </p:spTree>
    <p:extLst>
      <p:ext uri="{BB962C8B-B14F-4D97-AF65-F5344CB8AC3E}">
        <p14:creationId xmlns:p14="http://schemas.microsoft.com/office/powerpoint/2010/main" val="256394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ne peux commencer cette AG sans parler de </a:t>
            </a:r>
            <a:r>
              <a:rPr lang="fr-FR" dirty="0" err="1"/>
              <a:t>Kaylia</a:t>
            </a:r>
            <a:r>
              <a:rPr lang="fr-FR" dirty="0"/>
              <a:t>, jeune fille du club d’Avoine, qui a brillamment concouru aux JO de cet été en se qualifiant</a:t>
            </a:r>
          </a:p>
          <a:p>
            <a:r>
              <a:rPr lang="fr-FR" dirty="0"/>
              <a:t>au concours général où elle prendra la 5</a:t>
            </a:r>
            <a:r>
              <a:rPr lang="fr-FR" baseline="30000" dirty="0"/>
              <a:t>ème</a:t>
            </a:r>
            <a:r>
              <a:rPr lang="fr-FR" dirty="0"/>
              <a:t> place et surtout en remportant la médaille d’or aux barres asymétriques……Une ovation pour elle.</a:t>
            </a:r>
          </a:p>
          <a:p>
            <a:endParaRPr lang="fr-FR" dirty="0"/>
          </a:p>
          <a:p>
            <a:r>
              <a:rPr lang="fr-FR" dirty="0"/>
              <a:t>Une belle saison pour l’ensemble des clubs et donc du comité départemental.  Avec une augmentation notable du nombre de licenciés.</a:t>
            </a:r>
          </a:p>
          <a:p>
            <a:r>
              <a:rPr lang="fr-FR" dirty="0"/>
              <a:t>Nous avons dû étendre les temps des compétitions au regard des effectifs et c’est très plaisant ce retour des gymnastes…..</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4</a:t>
            </a:fld>
            <a:endParaRPr lang="fr-FR"/>
          </a:p>
        </p:txBody>
      </p:sp>
    </p:spTree>
    <p:extLst>
      <p:ext uri="{BB962C8B-B14F-4D97-AF65-F5344CB8AC3E}">
        <p14:creationId xmlns:p14="http://schemas.microsoft.com/office/powerpoint/2010/main" val="1063455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42</a:t>
            </a:fld>
            <a:endParaRPr lang="fr-FR"/>
          </a:p>
        </p:txBody>
      </p:sp>
    </p:spTree>
    <p:extLst>
      <p:ext uri="{BB962C8B-B14F-4D97-AF65-F5344CB8AC3E}">
        <p14:creationId xmlns:p14="http://schemas.microsoft.com/office/powerpoint/2010/main" val="3862328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2E575D-F938-48DC-A898-D7379A081E26}" type="slidenum">
              <a:rPr lang="fr-FR" smtClean="0"/>
              <a:t>43</a:t>
            </a:fld>
            <a:endParaRPr lang="fr-FR"/>
          </a:p>
        </p:txBody>
      </p:sp>
    </p:spTree>
    <p:extLst>
      <p:ext uri="{BB962C8B-B14F-4D97-AF65-F5344CB8AC3E}">
        <p14:creationId xmlns:p14="http://schemas.microsoft.com/office/powerpoint/2010/main" val="1605962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SOMMES FIERS DE NOTRE EQUIPE  DE France  GR ,QUI TERMINE DANS LE TOP 10 DES JO DE PARIS , avec une 6 -ème place </a:t>
            </a:r>
          </a:p>
          <a:p>
            <a:r>
              <a:rPr lang="fr-FR" dirty="0"/>
              <a:t> ICI LORS DE LEUR PREMIER PASSAGE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44</a:t>
            </a:fld>
            <a:endParaRPr lang="fr-FR"/>
          </a:p>
        </p:txBody>
      </p:sp>
    </p:spTree>
    <p:extLst>
      <p:ext uri="{BB962C8B-B14F-4D97-AF65-F5344CB8AC3E}">
        <p14:creationId xmlns:p14="http://schemas.microsoft.com/office/powerpoint/2010/main" val="3743922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et Le deuxième passage au ruban ballon , </a:t>
            </a:r>
          </a:p>
        </p:txBody>
      </p:sp>
      <p:sp>
        <p:nvSpPr>
          <p:cNvPr id="4" name="Espace réservé du numéro de diapositive 3"/>
          <p:cNvSpPr>
            <a:spLocks noGrp="1"/>
          </p:cNvSpPr>
          <p:nvPr>
            <p:ph type="sldNum" sz="quarter" idx="5"/>
          </p:nvPr>
        </p:nvSpPr>
        <p:spPr/>
        <p:txBody>
          <a:bodyPr/>
          <a:lstStyle/>
          <a:p>
            <a:fld id="{212E575D-F938-48DC-A898-D7379A081E26}" type="slidenum">
              <a:rPr lang="fr-FR" smtClean="0"/>
              <a:t>45</a:t>
            </a:fld>
            <a:endParaRPr lang="fr-FR"/>
          </a:p>
        </p:txBody>
      </p:sp>
    </p:spTree>
    <p:extLst>
      <p:ext uri="{BB962C8B-B14F-4D97-AF65-F5344CB8AC3E}">
        <p14:creationId xmlns:p14="http://schemas.microsoft.com/office/powerpoint/2010/main" val="129200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57</a:t>
            </a:fld>
            <a:endParaRPr lang="fr-FR"/>
          </a:p>
        </p:txBody>
      </p:sp>
    </p:spTree>
    <p:extLst>
      <p:ext uri="{BB962C8B-B14F-4D97-AF65-F5344CB8AC3E}">
        <p14:creationId xmlns:p14="http://schemas.microsoft.com/office/powerpoint/2010/main" val="405132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60</a:t>
            </a:fld>
            <a:endParaRPr lang="fr-FR"/>
          </a:p>
        </p:txBody>
      </p:sp>
    </p:spTree>
    <p:extLst>
      <p:ext uri="{BB962C8B-B14F-4D97-AF65-F5344CB8AC3E}">
        <p14:creationId xmlns:p14="http://schemas.microsoft.com/office/powerpoint/2010/main" val="1602779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est contre ?</a:t>
            </a:r>
          </a:p>
          <a:p>
            <a:r>
              <a:rPr lang="fr-FR" dirty="0"/>
              <a:t>Qui s’abstient ?</a:t>
            </a:r>
          </a:p>
          <a:p>
            <a:r>
              <a:rPr lang="fr-FR" dirty="0"/>
              <a:t>Merci.</a:t>
            </a:r>
          </a:p>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62</a:t>
            </a:fld>
            <a:endParaRPr lang="fr-FR"/>
          </a:p>
        </p:txBody>
      </p:sp>
    </p:spTree>
    <p:extLst>
      <p:ext uri="{BB962C8B-B14F-4D97-AF65-F5344CB8AC3E}">
        <p14:creationId xmlns:p14="http://schemas.microsoft.com/office/powerpoint/2010/main" val="1441114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est contre ?</a:t>
            </a:r>
          </a:p>
          <a:p>
            <a:r>
              <a:rPr lang="fr-FR" dirty="0"/>
              <a:t>Qui s’abstient ?</a:t>
            </a:r>
          </a:p>
          <a:p>
            <a:r>
              <a:rPr lang="fr-FR" dirty="0"/>
              <a:t>Merci.</a:t>
            </a:r>
          </a:p>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63</a:t>
            </a:fld>
            <a:endParaRPr lang="fr-FR"/>
          </a:p>
        </p:txBody>
      </p:sp>
    </p:spTree>
    <p:extLst>
      <p:ext uri="{BB962C8B-B14F-4D97-AF65-F5344CB8AC3E}">
        <p14:creationId xmlns:p14="http://schemas.microsoft.com/office/powerpoint/2010/main" val="3182912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est contre ?</a:t>
            </a:r>
          </a:p>
          <a:p>
            <a:r>
              <a:rPr lang="fr-FR" dirty="0"/>
              <a:t>Qui s’abstient ?</a:t>
            </a:r>
          </a:p>
          <a:p>
            <a:r>
              <a:rPr lang="fr-FR" dirty="0"/>
              <a:t>Merci.</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64</a:t>
            </a:fld>
            <a:endParaRPr lang="fr-FR"/>
          </a:p>
        </p:txBody>
      </p:sp>
    </p:spTree>
    <p:extLst>
      <p:ext uri="{BB962C8B-B14F-4D97-AF65-F5344CB8AC3E}">
        <p14:creationId xmlns:p14="http://schemas.microsoft.com/office/powerpoint/2010/main" val="678428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65</a:t>
            </a:fld>
            <a:endParaRPr lang="fr-FR"/>
          </a:p>
        </p:txBody>
      </p:sp>
    </p:spTree>
    <p:extLst>
      <p:ext uri="{BB962C8B-B14F-4D97-AF65-F5344CB8AC3E}">
        <p14:creationId xmlns:p14="http://schemas.microsoft.com/office/powerpoint/2010/main" val="89552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n’avons plus de nouvelle du club d’Azay sur Cher mais nous avons eu le maintien des deux sections ouvertes en 2022 : Lingua capoeira sur Tours et Alerte Sportive GR sur Fondettes.</a:t>
            </a:r>
          </a:p>
          <a:p>
            <a:r>
              <a:rPr lang="fr-FR" dirty="0"/>
              <a:t>Nous sommes donc 9 clubs,</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5</a:t>
            </a:fld>
            <a:endParaRPr lang="fr-FR"/>
          </a:p>
        </p:txBody>
      </p:sp>
    </p:spTree>
    <p:extLst>
      <p:ext uri="{BB962C8B-B14F-4D97-AF65-F5344CB8AC3E}">
        <p14:creationId xmlns:p14="http://schemas.microsoft.com/office/powerpoint/2010/main" val="3271014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les projets que nous souhaitons mettre en place pour cette nouvelle saison</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66</a:t>
            </a:fld>
            <a:endParaRPr lang="fr-FR"/>
          </a:p>
        </p:txBody>
      </p:sp>
    </p:spTree>
    <p:extLst>
      <p:ext uri="{BB962C8B-B14F-4D97-AF65-F5344CB8AC3E}">
        <p14:creationId xmlns:p14="http://schemas.microsoft.com/office/powerpoint/2010/main" val="970422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dates des compétitions de cette saison, avec une double possibilité pour celle des </a:t>
            </a:r>
            <a:r>
              <a:rPr lang="fr-FR" dirty="0" err="1"/>
              <a:t>féd</a:t>
            </a:r>
            <a:r>
              <a:rPr lang="fr-FR" dirty="0"/>
              <a:t> B et </a:t>
            </a:r>
            <a:r>
              <a:rPr lang="fr-FR" dirty="0" err="1"/>
              <a:t>féd</a:t>
            </a:r>
            <a:r>
              <a:rPr lang="fr-FR" dirty="0"/>
              <a:t> A région en fonction de qui organisera. Les lieux ne sont pas encore définis, cela le sera lors de la prochaine réunion de bureau,</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67</a:t>
            </a:fld>
            <a:endParaRPr lang="fr-FR"/>
          </a:p>
        </p:txBody>
      </p:sp>
    </p:spTree>
    <p:extLst>
      <p:ext uri="{BB962C8B-B14F-4D97-AF65-F5344CB8AC3E}">
        <p14:creationId xmlns:p14="http://schemas.microsoft.com/office/powerpoint/2010/main" val="209233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68</a:t>
            </a:fld>
            <a:endParaRPr lang="fr-FR"/>
          </a:p>
        </p:txBody>
      </p:sp>
    </p:spTree>
    <p:extLst>
      <p:ext uri="{BB962C8B-B14F-4D97-AF65-F5344CB8AC3E}">
        <p14:creationId xmlns:p14="http://schemas.microsoft.com/office/powerpoint/2010/main" val="4209440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70</a:t>
            </a:fld>
            <a:endParaRPr lang="fr-FR"/>
          </a:p>
        </p:txBody>
      </p:sp>
    </p:spTree>
    <p:extLst>
      <p:ext uri="{BB962C8B-B14F-4D97-AF65-F5344CB8AC3E}">
        <p14:creationId xmlns:p14="http://schemas.microsoft.com/office/powerpoint/2010/main" val="919194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71</a:t>
            </a:fld>
            <a:endParaRPr lang="fr-FR"/>
          </a:p>
        </p:txBody>
      </p:sp>
    </p:spTree>
    <p:extLst>
      <p:ext uri="{BB962C8B-B14F-4D97-AF65-F5344CB8AC3E}">
        <p14:creationId xmlns:p14="http://schemas.microsoft.com/office/powerpoint/2010/main" val="373626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Nombre de licenciés sur les 6 dernières années.</a:t>
            </a:r>
          </a:p>
          <a:p>
            <a:r>
              <a:rPr lang="fr-FR" dirty="0"/>
              <a:t>Nous avons 224 licences de plus par rapport à l’an dernier malgré la perte d’un club mais cela ne profite pas à tous</a:t>
            </a:r>
          </a:p>
          <a:p>
            <a:r>
              <a:rPr lang="fr-FR" dirty="0"/>
              <a:t>Nous avons dépassé notre effectif record de 2015 qui était de 2217 licenciés,</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6</a:t>
            </a:fld>
            <a:endParaRPr lang="fr-FR"/>
          </a:p>
        </p:txBody>
      </p:sp>
    </p:spTree>
    <p:extLst>
      <p:ext uri="{BB962C8B-B14F-4D97-AF65-F5344CB8AC3E}">
        <p14:creationId xmlns:p14="http://schemas.microsoft.com/office/powerpoint/2010/main" val="224055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donne la parole à Patricia.</a:t>
            </a:r>
          </a:p>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7</a:t>
            </a:fld>
            <a:endParaRPr lang="fr-FR"/>
          </a:p>
        </p:txBody>
      </p:sp>
    </p:spTree>
    <p:extLst>
      <p:ext uri="{BB962C8B-B14F-4D97-AF65-F5344CB8AC3E}">
        <p14:creationId xmlns:p14="http://schemas.microsoft.com/office/powerpoint/2010/main" val="106064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9</a:t>
            </a:fld>
            <a:endParaRPr lang="fr-FR"/>
          </a:p>
        </p:txBody>
      </p:sp>
    </p:spTree>
    <p:extLst>
      <p:ext uri="{BB962C8B-B14F-4D97-AF65-F5344CB8AC3E}">
        <p14:creationId xmlns:p14="http://schemas.microsoft.com/office/powerpoint/2010/main" val="241043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donne la parole à Sandra</a:t>
            </a:r>
          </a:p>
        </p:txBody>
      </p:sp>
      <p:sp>
        <p:nvSpPr>
          <p:cNvPr id="4" name="Espace réservé du numéro de diapositive 3"/>
          <p:cNvSpPr>
            <a:spLocks noGrp="1"/>
          </p:cNvSpPr>
          <p:nvPr>
            <p:ph type="sldNum" sz="quarter" idx="5"/>
          </p:nvPr>
        </p:nvSpPr>
        <p:spPr/>
        <p:txBody>
          <a:bodyPr/>
          <a:lstStyle/>
          <a:p>
            <a:fld id="{1A04B872-18BF-4AA6-8E23-63715501406D}" type="slidenum">
              <a:rPr lang="fr-FR" smtClean="0"/>
              <a:t>11</a:t>
            </a:fld>
            <a:endParaRPr lang="fr-FR"/>
          </a:p>
        </p:txBody>
      </p:sp>
    </p:spTree>
    <p:extLst>
      <p:ext uri="{BB962C8B-B14F-4D97-AF65-F5344CB8AC3E}">
        <p14:creationId xmlns:p14="http://schemas.microsoft.com/office/powerpoint/2010/main" val="22412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5" name="Holder 5"/>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a:xfrm>
            <a:off x="914400" y="4323846"/>
            <a:ext cx="4880610" cy="365125"/>
          </a:xfrm>
        </p:spPr>
        <p:txBody>
          <a:bodyPr/>
          <a:lstStyle/>
          <a:p>
            <a:endParaRPr lang="fr-FR"/>
          </a:p>
        </p:txBody>
      </p:sp>
      <p:sp>
        <p:nvSpPr>
          <p:cNvPr id="6" name="Slide Number Placeholder 5"/>
          <p:cNvSpPr>
            <a:spLocks noGrp="1"/>
          </p:cNvSpPr>
          <p:nvPr>
            <p:ph type="sldNum" sz="quarter" idx="12"/>
          </p:nvPr>
        </p:nvSpPr>
        <p:spPr>
          <a:xfrm>
            <a:off x="6057900" y="1430867"/>
            <a:ext cx="2171700" cy="365125"/>
          </a:xfrm>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4904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32507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3" cy="365125"/>
          </a:xfrm>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0371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662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32B8580-966C-4538-9FD2-B034388D4A3C}" type="datetimeFigureOut">
              <a:rPr lang="fr-FR" smtClean="0"/>
              <a:t>23/09/2024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2852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32B8580-966C-4538-9FD2-B034388D4A3C}" type="datetimeFigureOut">
              <a:rPr lang="fr-FR" smtClean="0"/>
              <a:t>23/09/2024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5504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B8580-966C-4538-9FD2-B034388D4A3C}" type="datetimeFigureOut">
              <a:rPr lang="fr-FR" smtClean="0"/>
              <a:t>23/09/2024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2762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38218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36688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43774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5" name="Holder 5"/>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a:xfrm>
            <a:off x="594360" y="381001"/>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42282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a:xfrm>
            <a:off x="594360" y="379438"/>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B109B195-7BA4-4431-BEE0-7C02C154C936}" type="slidenum">
              <a:rPr lang="fr-FR" smtClean="0"/>
              <a:t>‹N°›</a:t>
            </a:fld>
            <a:endParaRPr lang="fr-F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238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32B8580-966C-4538-9FD2-B034388D4A3C}" type="datetimeFigureOut">
              <a:rPr lang="fr-FR" smtClean="0"/>
              <a:t>23/09/2024</a:t>
            </a:fld>
            <a:endParaRPr lang="fr-FR"/>
          </a:p>
        </p:txBody>
      </p:sp>
      <p:sp>
        <p:nvSpPr>
          <p:cNvPr id="6" name="Footer Placeholder 5"/>
          <p:cNvSpPr>
            <a:spLocks noGrp="1"/>
          </p:cNvSpPr>
          <p:nvPr>
            <p:ph type="ftr" sz="quarter" idx="11"/>
          </p:nvPr>
        </p:nvSpPr>
        <p:spPr>
          <a:xfrm>
            <a:off x="594360" y="378884"/>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9781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32B8580-966C-4538-9FD2-B034388D4A3C}" type="datetimeFigureOut">
              <a:rPr lang="fr-FR" smtClean="0"/>
              <a:t>23/09/2024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28664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32B8580-966C-4538-9FD2-B034388D4A3C}" type="datetimeFigureOut">
              <a:rPr lang="fr-FR" smtClean="0"/>
              <a:t>23/09/2024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329451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52885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4" cy="365125"/>
          </a:xfrm>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49982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22491"/>
            <a:ext cx="9144000" cy="63550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4" name="Holder 4"/>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3719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F5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6" name="Holder 6"/>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22491"/>
            <a:ext cx="9144000" cy="63550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4" name="Holder 4"/>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3" name="Holder 3"/>
          <p:cNvSpPr>
            <a:spLocks noGrp="1"/>
          </p:cNvSpPr>
          <p:nvPr>
            <p:ph type="dt" sz="half" idx="6"/>
          </p:nvPr>
        </p:nvSpPr>
        <p:spPr/>
        <p:txBody>
          <a:bodyPr lIns="0" tIns="0" rIns="0" bIns="0"/>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a:extLst>
              <a:ext uri="{FF2B5EF4-FFF2-40B4-BE49-F238E27FC236}">
                <a16:creationId xmlns:a16="http://schemas.microsoft.com/office/drawing/2014/main" id="{6FEEAE8D-811F-CA78-8345-B024F19AEBF9}"/>
              </a:ext>
            </a:extLst>
          </p:cNvPr>
          <p:cNvSpPr>
            <a:spLocks noGrp="1"/>
          </p:cNvSpPr>
          <p:nvPr>
            <p:ph type="dt" sz="half" idx="10"/>
          </p:nvPr>
        </p:nvSpPr>
        <p:spPr/>
        <p:txBody>
          <a:bodyPr/>
          <a:lstStyle>
            <a:lvl1pPr>
              <a:defRPr/>
            </a:lvl1pPr>
          </a:lstStyle>
          <a:p>
            <a:pPr>
              <a:defRPr/>
            </a:pPr>
            <a:fld id="{0B8C097F-AC2E-4790-A053-0343B18F00DB}" type="datetimeFigureOut">
              <a:rPr lang="fr-FR"/>
              <a:pPr>
                <a:defRPr/>
              </a:pPr>
              <a:t>23/09/2024</a:t>
            </a:fld>
            <a:endParaRPr lang="fr-FR"/>
          </a:p>
        </p:txBody>
      </p:sp>
      <p:sp>
        <p:nvSpPr>
          <p:cNvPr id="6" name="Espace réservé du pied de page 21">
            <a:extLst>
              <a:ext uri="{FF2B5EF4-FFF2-40B4-BE49-F238E27FC236}">
                <a16:creationId xmlns:a16="http://schemas.microsoft.com/office/drawing/2014/main" id="{A7333978-4B0B-2C57-E214-3FBB3E76D9C8}"/>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a:extLst>
              <a:ext uri="{FF2B5EF4-FFF2-40B4-BE49-F238E27FC236}">
                <a16:creationId xmlns:a16="http://schemas.microsoft.com/office/drawing/2014/main" id="{2BD66709-971D-66F7-A846-1C0DD180F756}"/>
              </a:ext>
            </a:extLst>
          </p:cNvPr>
          <p:cNvSpPr>
            <a:spLocks noGrp="1"/>
          </p:cNvSpPr>
          <p:nvPr>
            <p:ph type="sldNum" sz="quarter" idx="12"/>
          </p:nvPr>
        </p:nvSpPr>
        <p:spPr/>
        <p:txBody>
          <a:bodyPr/>
          <a:lstStyle>
            <a:lvl1pPr>
              <a:defRPr/>
            </a:lvl1pPr>
          </a:lstStyle>
          <a:p>
            <a:fld id="{2866EEA0-2B95-4359-A8BD-1BF740F7D752}" type="slidenum">
              <a:rPr lang="fr-FR" altLang="fr-FR"/>
              <a:pPr/>
              <a:t>‹N°›</a:t>
            </a:fld>
            <a:endParaRPr lang="fr-FR" altLang="fr-FR"/>
          </a:p>
        </p:txBody>
      </p:sp>
    </p:spTree>
    <p:extLst>
      <p:ext uri="{BB962C8B-B14F-4D97-AF65-F5344CB8AC3E}">
        <p14:creationId xmlns:p14="http://schemas.microsoft.com/office/powerpoint/2010/main" val="5147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332B8580-966C-4538-9FD2-B034388D4A3C}" type="datetimeFigureOut">
              <a:rPr lang="fr-FR" smtClean="0"/>
              <a:t>23/09/2024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09B195-7BA4-4431-BEE0-7C02C154C936}" type="slidenum">
              <a:rPr lang="fr-FR" smtClean="0"/>
              <a:t>‹N°›</a:t>
            </a:fld>
            <a:endParaRPr lang="fr-F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32B8580-966C-4538-9FD2-B034388D4A3C}" type="datetimeFigureOut">
              <a:rPr lang="fr-FR" smtClean="0"/>
              <a:t>23/09/2024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30008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B8580-966C-4538-9FD2-B034388D4A3C}" type="datetimeFigureOut">
              <a:rPr lang="fr-FR" smtClean="0"/>
              <a:t>23/09/2024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109B195-7BA4-4431-BEE0-7C02C154C936}" type="slidenum">
              <a:rPr lang="fr-FR" smtClean="0"/>
              <a:t>‹N°›</a:t>
            </a:fld>
            <a:endParaRPr lang="fr-FR"/>
          </a:p>
        </p:txBody>
      </p:sp>
    </p:spTree>
    <p:extLst>
      <p:ext uri="{BB962C8B-B14F-4D97-AF65-F5344CB8AC3E}">
        <p14:creationId xmlns:p14="http://schemas.microsoft.com/office/powerpoint/2010/main" val="182391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11595"/>
            <a:ext cx="9144000" cy="946402"/>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368426" y="185928"/>
            <a:ext cx="8407146" cy="646430"/>
          </a:xfrm>
          <a:prstGeom prst="rect">
            <a:avLst/>
          </a:prstGeom>
        </p:spPr>
        <p:txBody>
          <a:bodyPr wrap="square" lIns="0" tIns="0" rIns="0" bIns="0">
            <a:spAutoFit/>
          </a:bodyPr>
          <a:lstStyle>
            <a:lvl1pPr>
              <a:defRPr sz="3600" b="0" i="0">
                <a:solidFill>
                  <a:srgbClr val="001F5F"/>
                </a:solidFill>
                <a:latin typeface="Calibri"/>
                <a:cs typeface="Calibri"/>
              </a:defRPr>
            </a:lvl1pPr>
          </a:lstStyle>
          <a:p>
            <a:endParaRPr/>
          </a:p>
        </p:txBody>
      </p:sp>
      <p:sp>
        <p:nvSpPr>
          <p:cNvPr id="3" name="Holder 3"/>
          <p:cNvSpPr>
            <a:spLocks noGrp="1"/>
          </p:cNvSpPr>
          <p:nvPr>
            <p:ph type="body" idx="1"/>
          </p:nvPr>
        </p:nvSpPr>
        <p:spPr>
          <a:xfrm>
            <a:off x="411480" y="1859279"/>
            <a:ext cx="8321039" cy="26809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982470" y="6226555"/>
            <a:ext cx="5588000" cy="330200"/>
          </a:xfrm>
          <a:prstGeom prst="rect">
            <a:avLst/>
          </a:prstGeom>
        </p:spPr>
        <p:txBody>
          <a:bodyPr wrap="square" lIns="0" tIns="0" rIns="0" bIns="0">
            <a:spAutoFit/>
          </a:bodyPr>
          <a:lstStyle>
            <a:lvl1pPr>
              <a:defRPr sz="2400" b="0" i="0">
                <a:solidFill>
                  <a:schemeClr val="bg1"/>
                </a:solidFill>
                <a:latin typeface="Calibri"/>
                <a:cs typeface="Calibri"/>
              </a:defRPr>
            </a:lvl1pPr>
          </a:lstStyle>
          <a:p>
            <a:pPr marL="12700">
              <a:lnSpc>
                <a:spcPts val="2380"/>
              </a:lnSpc>
            </a:pPr>
            <a:r>
              <a:rPr spc="-10"/>
              <a:t>COMITE </a:t>
            </a:r>
            <a:r>
              <a:rPr spc="-35"/>
              <a:t>DEPARTEMENTAL </a:t>
            </a:r>
            <a:r>
              <a:rPr spc="-5"/>
              <a:t>DE </a:t>
            </a:r>
            <a:r>
              <a:rPr spc="-10"/>
              <a:t>GYMNASTIQUE</a:t>
            </a:r>
            <a:endParaRPr spc="-10" dirty="0"/>
          </a:p>
        </p:txBody>
      </p:sp>
      <p:sp>
        <p:nvSpPr>
          <p:cNvPr id="5" name="Holder 5"/>
          <p:cNvSpPr>
            <a:spLocks noGrp="1"/>
          </p:cNvSpPr>
          <p:nvPr>
            <p:ph type="dt" sz="half" idx="6"/>
          </p:nvPr>
        </p:nvSpPr>
        <p:spPr>
          <a:xfrm>
            <a:off x="8024965" y="6226555"/>
            <a:ext cx="802640" cy="330200"/>
          </a:xfrm>
          <a:prstGeom prst="rect">
            <a:avLst/>
          </a:prstGeom>
        </p:spPr>
        <p:txBody>
          <a:bodyPr wrap="square" lIns="0" tIns="0" rIns="0" bIns="0">
            <a:spAutoFit/>
          </a:bodyPr>
          <a:lstStyle>
            <a:lvl1pPr>
              <a:defRPr sz="2400" b="0" i="0">
                <a:solidFill>
                  <a:schemeClr val="bg1"/>
                </a:solidFill>
                <a:latin typeface="Calibri"/>
                <a:cs typeface="Calibri"/>
              </a:defRPr>
            </a:lvl1pPr>
          </a:lstStyle>
          <a:p>
            <a:pPr marL="12700">
              <a:lnSpc>
                <a:spcPts val="2380"/>
              </a:lnSpc>
            </a:pPr>
            <a:r>
              <a:rPr lang="fr-FR" spc="-5"/>
              <a:t>FFG37</a:t>
            </a:r>
            <a:endParaRPr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63" r:id="rId7"/>
    <p:sldLayoutId id="2147483764" r:id="rId8"/>
    <p:sldLayoutId id="2147483765" r:id="rId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2B8580-966C-4538-9FD2-B034388D4A3C}" type="datetimeFigureOut">
              <a:rPr lang="fr-FR" smtClean="0"/>
              <a:t>23/09/2024</a:t>
            </a:fld>
            <a:endParaRPr lang="fr-F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09B195-7BA4-4431-BEE0-7C02C154C936}" type="slidenum">
              <a:rPr lang="fr-FR" smtClean="0"/>
              <a:t>‹N°›</a:t>
            </a:fld>
            <a:endParaRPr lang="fr-FR"/>
          </a:p>
        </p:txBody>
      </p:sp>
    </p:spTree>
    <p:extLst>
      <p:ext uri="{BB962C8B-B14F-4D97-AF65-F5344CB8AC3E}">
        <p14:creationId xmlns:p14="http://schemas.microsoft.com/office/powerpoint/2010/main" val="17309271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cs.wikipedia.org/wiki/Soubor:Abacus_2.jpg"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Docs%20PDF/Compte%20Resultat%20au%2031-08-2019.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Docs%20PDF/Details%20recettes%202018-2019.xlsx" TargetMode="External"/><Relationship Id="rId4" Type="http://schemas.openxmlformats.org/officeDocument/2006/relationships/hyperlink" Target="../Docs%20PDF/Details%20charges%202018-2019.xls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GR%20AG%20DEPARTEMENTALE%2022-09-19.pptx" TargetMode="External"/><Relationship Id="rId3" Type="http://schemas.openxmlformats.org/officeDocument/2006/relationships/hyperlink" Target="6%20-%20GAM%20AG%20saison%202018-2019.pptx" TargetMode="External"/><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5%20-%20GR%20AG%20saison%202018-2019.pptx" TargetMode="External"/><Relationship Id="rId11" Type="http://schemas.openxmlformats.org/officeDocument/2006/relationships/hyperlink" Target="GAF%20RAPPORT%20TECHNIQUE%20%20AG%2037%202019.pptx" TargetMode="External"/><Relationship Id="rId5" Type="http://schemas.openxmlformats.org/officeDocument/2006/relationships/hyperlink" Target="GAM%20AG%202019.pptx" TargetMode="External"/><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hyperlink" Target="7%20-%20GAF%20AG%20saison%202018-2019.ppt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Docs%20PDF/2-PV%20AGO%202018%20du%2016%20nov%202018.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2%20-%202019-09-22%20Rapport%20moral%20-%20Vallon%20Veronique.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hyperlink" Target="../Docs%20PDF/Compte%20Resultat%20au%2031-08-2019.pdf" TargetMode="Externa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Calendrier/2019-2020/Calendrier%20Previsionnel%202019-2020.xlsx"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3%20-%202019-09-22%20Rapport%20Activit&#233;%202018-2019%20-%20Patricia%20Cornillot-Clement.docx"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55.jpg"/></Relationships>
</file>

<file path=ppt/slides/_rels/slide7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716787" y="434836"/>
            <a:ext cx="3865373" cy="2575064"/>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FFFFFF"/>
                </a:solidFill>
                <a:latin typeface="Calibri"/>
                <a:cs typeface="Calibri"/>
              </a:rPr>
              <a:t>ASSEMBLEE</a:t>
            </a:r>
            <a:endParaRPr lang="fr-FR" sz="4800" spc="-5" dirty="0">
              <a:solidFill>
                <a:srgbClr val="FFFFFF"/>
              </a:solidFill>
              <a:latin typeface="Calibri"/>
              <a:cs typeface="Calibri"/>
            </a:endParaRPr>
          </a:p>
          <a:p>
            <a:pPr marL="12700" algn="r">
              <a:lnSpc>
                <a:spcPct val="100000"/>
              </a:lnSpc>
              <a:spcBef>
                <a:spcPts val="100"/>
              </a:spcBef>
            </a:pPr>
            <a:r>
              <a:rPr sz="4800" dirty="0">
                <a:solidFill>
                  <a:srgbClr val="FFFFFF"/>
                </a:solidFill>
                <a:latin typeface="Calibri"/>
                <a:cs typeface="Calibri"/>
              </a:rPr>
              <a:t>GENERALE</a:t>
            </a:r>
            <a:endParaRPr lang="fr-FR" sz="4800" dirty="0">
              <a:solidFill>
                <a:srgbClr val="FFFFFF"/>
              </a:solidFill>
              <a:latin typeface="Calibri"/>
              <a:cs typeface="Calibri"/>
            </a:endParaRPr>
          </a:p>
          <a:p>
            <a:pPr marL="12700">
              <a:lnSpc>
                <a:spcPct val="100000"/>
              </a:lnSpc>
              <a:spcBef>
                <a:spcPts val="100"/>
              </a:spcBef>
            </a:pPr>
            <a:endParaRPr lang="fr-FR" spc="-35" dirty="0">
              <a:solidFill>
                <a:srgbClr val="FFFFFF"/>
              </a:solidFill>
              <a:latin typeface="Calibri"/>
              <a:cs typeface="Calibri"/>
            </a:endParaRPr>
          </a:p>
          <a:p>
            <a:pPr marL="12700">
              <a:lnSpc>
                <a:spcPct val="100000"/>
              </a:lnSpc>
              <a:spcBef>
                <a:spcPts val="100"/>
              </a:spcBef>
            </a:pPr>
            <a:r>
              <a:rPr sz="4800" spc="-10" dirty="0">
                <a:solidFill>
                  <a:srgbClr val="FFFFFF"/>
                </a:solidFill>
                <a:latin typeface="Calibri"/>
                <a:cs typeface="Calibri"/>
              </a:rPr>
              <a:t>ORDINAIRE</a:t>
            </a:r>
            <a:endParaRPr sz="4800" dirty="0">
              <a:latin typeface="Calibri"/>
              <a:cs typeface="Calibri"/>
            </a:endParaRPr>
          </a:p>
        </p:txBody>
      </p:sp>
      <p:sp>
        <p:nvSpPr>
          <p:cNvPr id="4" name="object 4"/>
          <p:cNvSpPr txBox="1"/>
          <p:nvPr/>
        </p:nvSpPr>
        <p:spPr>
          <a:xfrm>
            <a:off x="1180530" y="4132694"/>
            <a:ext cx="2508812" cy="382156"/>
          </a:xfrm>
          <a:prstGeom prst="rect">
            <a:avLst/>
          </a:prstGeom>
        </p:spPr>
        <p:txBody>
          <a:bodyPr vert="horz" wrap="square" lIns="0" tIns="12700" rIns="0" bIns="0" rtlCol="0">
            <a:spAutoFit/>
          </a:bodyPr>
          <a:lstStyle/>
          <a:p>
            <a:pPr marL="12700">
              <a:lnSpc>
                <a:spcPct val="100000"/>
              </a:lnSpc>
              <a:spcBef>
                <a:spcPts val="100"/>
              </a:spcBef>
            </a:pPr>
            <a:r>
              <a:rPr lang="fr-FR" sz="2400" spc="-105" dirty="0">
                <a:solidFill>
                  <a:srgbClr val="FFFFFF"/>
                </a:solidFill>
                <a:latin typeface="Calibri"/>
                <a:cs typeface="Calibri"/>
              </a:rPr>
              <a:t>21 septembre </a:t>
            </a:r>
            <a:r>
              <a:rPr sz="2400" spc="-5" dirty="0">
                <a:solidFill>
                  <a:srgbClr val="FFFFFF"/>
                </a:solidFill>
                <a:latin typeface="Calibri"/>
                <a:cs typeface="Calibri"/>
              </a:rPr>
              <a:t>20</a:t>
            </a:r>
            <a:r>
              <a:rPr lang="fr-FR" sz="2400" spc="-5" dirty="0">
                <a:solidFill>
                  <a:srgbClr val="FFFFFF"/>
                </a:solidFill>
                <a:latin typeface="Calibri"/>
                <a:cs typeface="Calibri"/>
              </a:rPr>
              <a:t>24</a:t>
            </a:r>
            <a:endParaRPr sz="2400" dirty="0">
              <a:latin typeface="Calibri"/>
              <a:cs typeface="Calibri"/>
            </a:endParaRPr>
          </a:p>
        </p:txBody>
      </p:sp>
      <p:sp>
        <p:nvSpPr>
          <p:cNvPr id="5" name="object 5"/>
          <p:cNvSpPr/>
          <p:nvPr/>
        </p:nvSpPr>
        <p:spPr>
          <a:xfrm>
            <a:off x="4869872" y="954434"/>
            <a:ext cx="3938016" cy="4660392"/>
          </a:xfrm>
          <a:prstGeom prst="rect">
            <a:avLst/>
          </a:prstGeom>
          <a:blipFill>
            <a:blip r:embed="rId4" cstate="print"/>
            <a:stretch>
              <a:fillRect/>
            </a:stretch>
          </a:blipFill>
        </p:spPr>
        <p:txBody>
          <a:bodyPr wrap="square" lIns="0" tIns="0" rIns="0" bIns="0" rtlCol="0"/>
          <a:lstStyle/>
          <a:p>
            <a:endParaRPr dirty="0"/>
          </a:p>
        </p:txBody>
      </p:sp>
      <p:sp>
        <p:nvSpPr>
          <p:cNvPr id="6" name="ZoneTexte 10">
            <a:extLst>
              <a:ext uri="{FF2B5EF4-FFF2-40B4-BE49-F238E27FC236}">
                <a16:creationId xmlns:a16="http://schemas.microsoft.com/office/drawing/2014/main" id="{217E836B-9A96-46DA-B1EE-F2996DA7422E}"/>
              </a:ext>
            </a:extLst>
          </p:cNvPr>
          <p:cNvSpPr txBox="1">
            <a:spLocks noChangeArrowheads="1"/>
          </p:cNvSpPr>
          <p:nvPr/>
        </p:nvSpPr>
        <p:spPr bwMode="auto">
          <a:xfrm>
            <a:off x="108175" y="6019800"/>
            <a:ext cx="20922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fr-FR" sz="1100" dirty="0">
                <a:solidFill>
                  <a:schemeClr val="bg1"/>
                </a:solidFill>
              </a:rPr>
              <a:t>Maison des Sports de Touraine</a:t>
            </a:r>
          </a:p>
          <a:p>
            <a:pPr eaLnBrk="1" hangingPunct="1"/>
            <a:r>
              <a:rPr lang="fr-FR" altLang="fr-FR" sz="1100" dirty="0">
                <a:solidFill>
                  <a:schemeClr val="bg1"/>
                </a:solidFill>
              </a:rPr>
              <a:t>Rue de l’aviation</a:t>
            </a:r>
          </a:p>
          <a:p>
            <a:pPr eaLnBrk="1" hangingPunct="1"/>
            <a:r>
              <a:rPr lang="fr-FR" altLang="fr-FR" sz="1100" dirty="0">
                <a:solidFill>
                  <a:schemeClr val="bg1"/>
                </a:solidFill>
              </a:rPr>
              <a:t>37210 PARCAY-MESLAY</a:t>
            </a:r>
          </a:p>
        </p:txBody>
      </p:sp>
      <p:sp>
        <p:nvSpPr>
          <p:cNvPr id="7" name="Espace réservé du numéro de diapositive 6">
            <a:extLst>
              <a:ext uri="{FF2B5EF4-FFF2-40B4-BE49-F238E27FC236}">
                <a16:creationId xmlns:a16="http://schemas.microsoft.com/office/drawing/2014/main" id="{B973B391-DD53-4C85-B400-D465E5A13D5A}"/>
              </a:ext>
            </a:extLst>
          </p:cNvPr>
          <p:cNvSpPr>
            <a:spLocks noGrp="1"/>
          </p:cNvSpPr>
          <p:nvPr>
            <p:ph type="sldNum" sz="quarter" idx="7"/>
          </p:nvPr>
        </p:nvSpPr>
        <p:spPr/>
        <p:txBody>
          <a:bodyPr/>
          <a:lstStyle/>
          <a:p>
            <a:fld id="{B6F15528-21DE-4FAA-801E-634DDDAF4B2B}"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FF23713-3ACC-50E6-E58B-13531AD60590}"/>
              </a:ext>
            </a:extLst>
          </p:cNvPr>
          <p:cNvSpPr>
            <a:spLocks noGrp="1"/>
          </p:cNvSpPr>
          <p:nvPr>
            <p:ph type="sldNum" sz="quarter" idx="7"/>
          </p:nvPr>
        </p:nvSpPr>
        <p:spPr/>
        <p:txBody>
          <a:bodyPr/>
          <a:lstStyle/>
          <a:p>
            <a:fld id="{B6F15528-21DE-4FAA-801E-634DDDAF4B2B}" type="slidenum">
              <a:rPr lang="fr-FR" smtClean="0"/>
              <a:t>10</a:t>
            </a:fld>
            <a:endParaRPr lang="fr-FR"/>
          </a:p>
        </p:txBody>
      </p:sp>
      <p:sp>
        <p:nvSpPr>
          <p:cNvPr id="5" name="ZoneTexte 4">
            <a:extLst>
              <a:ext uri="{FF2B5EF4-FFF2-40B4-BE49-F238E27FC236}">
                <a16:creationId xmlns:a16="http://schemas.microsoft.com/office/drawing/2014/main" id="{04C2D8B1-4985-9C1F-A551-6F09047C4C89}"/>
              </a:ext>
            </a:extLst>
          </p:cNvPr>
          <p:cNvSpPr txBox="1"/>
          <p:nvPr/>
        </p:nvSpPr>
        <p:spPr>
          <a:xfrm>
            <a:off x="304800" y="304800"/>
            <a:ext cx="8534400" cy="2031325"/>
          </a:xfrm>
          <a:prstGeom prst="rect">
            <a:avLst/>
          </a:prstGeom>
          <a:noFill/>
        </p:spPr>
        <p:txBody>
          <a:bodyPr wrap="square">
            <a:spAutoFit/>
          </a:bodyPr>
          <a:lstStyle/>
          <a:p>
            <a:r>
              <a:rPr lang="fr-FR" sz="1800" b="1" u="sng"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Les projets réalisés</a:t>
            </a:r>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800" dirty="0">
                <a:solidFill>
                  <a:srgbClr val="001F5F"/>
                </a:solidFill>
                <a:effectLst/>
                <a:latin typeface="Calibri" panose="020F0502020204030204" pitchFamily="34" charset="0"/>
                <a:ea typeface="Calibri" panose="020F0502020204030204" pitchFamily="34" charset="0"/>
                <a:cs typeface="Calibri" panose="020F0502020204030204" pitchFamily="34" charset="0"/>
              </a:rPr>
              <a:t>Participation à la foire de Tours : du vendredi 3 mai au dimanche 12 mai 2023.</a:t>
            </a:r>
            <a:br>
              <a:rPr lang="fr-FR" sz="1800" dirty="0">
                <a:solidFill>
                  <a:srgbClr val="001F5F"/>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solidFill>
                  <a:srgbClr val="001F5F"/>
                </a:solidFill>
                <a:effectLst/>
                <a:latin typeface="Calibri" panose="020F0502020204030204" pitchFamily="34" charset="0"/>
                <a:ea typeface="Calibri" panose="020F0502020204030204" pitchFamily="34" charset="0"/>
                <a:cs typeface="Calibri" panose="020F0502020204030204" pitchFamily="34" charset="0"/>
              </a:rPr>
              <a:t> </a:t>
            </a:r>
            <a:br>
              <a:rPr lang="fr-FR" sz="1800" dirty="0">
                <a:solidFill>
                  <a:srgbClr val="001F5F"/>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solidFill>
                  <a:srgbClr val="001F5F"/>
                </a:solidFill>
                <a:effectLst/>
                <a:latin typeface="Calibri" panose="020F0502020204030204" pitchFamily="34" charset="0"/>
                <a:ea typeface="Calibri" panose="020F0502020204030204" pitchFamily="34" charset="0"/>
                <a:cs typeface="Calibri" panose="020F0502020204030204" pitchFamily="34" charset="0"/>
              </a:rPr>
              <a:t>Participation à la caravane sportive : les 11 et 12 juillet à Azay le Rideau, 15 et 16 juillet à Ligueil et le 19 et 20 juillet à Monnaie.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426880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3E8ACE-6550-4D12-9FD6-0EF77A6573C0}"/>
              </a:ext>
            </a:extLst>
          </p:cNvPr>
          <p:cNvPicPr>
            <a:picLocks noChangeAspect="1"/>
          </p:cNvPicPr>
          <p:nvPr/>
        </p:nvPicPr>
        <p:blipFill>
          <a:blip r:embed="rId3"/>
          <a:stretch>
            <a:fillRect/>
          </a:stretch>
        </p:blipFill>
        <p:spPr>
          <a:xfrm>
            <a:off x="5181600" y="1600200"/>
            <a:ext cx="3271365" cy="3271365"/>
          </a:xfrm>
          <a:prstGeom prst="rect">
            <a:avLst/>
          </a:prstGeom>
        </p:spPr>
      </p:pic>
      <p:sp>
        <p:nvSpPr>
          <p:cNvPr id="7" name="Rectangle 6">
            <a:extLst>
              <a:ext uri="{FF2B5EF4-FFF2-40B4-BE49-F238E27FC236}">
                <a16:creationId xmlns:a16="http://schemas.microsoft.com/office/drawing/2014/main" id="{7241766B-C4B7-4A5C-A3E1-D45232F7AF52}"/>
              </a:ext>
            </a:extLst>
          </p:cNvPr>
          <p:cNvSpPr/>
          <p:nvPr/>
        </p:nvSpPr>
        <p:spPr>
          <a:xfrm>
            <a:off x="1975778" y="304800"/>
            <a:ext cx="5192447"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Rapport Financier</a:t>
            </a:r>
          </a:p>
        </p:txBody>
      </p:sp>
      <p:sp>
        <p:nvSpPr>
          <p:cNvPr id="8" name="object 4">
            <a:extLst>
              <a:ext uri="{FF2B5EF4-FFF2-40B4-BE49-F238E27FC236}">
                <a16:creationId xmlns:a16="http://schemas.microsoft.com/office/drawing/2014/main" id="{EFDE4749-6915-4D10-B397-53801F9847E4}"/>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9" name="object 5">
            <a:extLst>
              <a:ext uri="{FF2B5EF4-FFF2-40B4-BE49-F238E27FC236}">
                <a16:creationId xmlns:a16="http://schemas.microsoft.com/office/drawing/2014/main" id="{4AE4E701-7F6A-4890-B91B-2F214F068BC6}"/>
              </a:ext>
            </a:extLst>
          </p:cNvPr>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10" name="ZoneTexte 9">
            <a:extLst>
              <a:ext uri="{FF2B5EF4-FFF2-40B4-BE49-F238E27FC236}">
                <a16:creationId xmlns:a16="http://schemas.microsoft.com/office/drawing/2014/main" id="{8A31EAD1-FAC9-4D75-8B8E-32B939E80497}"/>
              </a:ext>
            </a:extLst>
          </p:cNvPr>
          <p:cNvSpPr txBox="1"/>
          <p:nvPr/>
        </p:nvSpPr>
        <p:spPr>
          <a:xfrm>
            <a:off x="701195" y="1745774"/>
            <a:ext cx="3048000" cy="523220"/>
          </a:xfrm>
          <a:prstGeom prst="rect">
            <a:avLst/>
          </a:prstGeom>
          <a:noFill/>
        </p:spPr>
        <p:txBody>
          <a:bodyPr wrap="square" rtlCol="0">
            <a:spAutoFit/>
          </a:bodyPr>
          <a:lstStyle/>
          <a:p>
            <a:r>
              <a:rPr lang="fr-FR" sz="2800" dirty="0">
                <a:solidFill>
                  <a:schemeClr val="accent5">
                    <a:lumMod val="50000"/>
                  </a:schemeClr>
                </a:solidFill>
              </a:rPr>
              <a:t>Saison 2023/2024</a:t>
            </a:r>
          </a:p>
        </p:txBody>
      </p:sp>
      <p:pic>
        <p:nvPicPr>
          <p:cNvPr id="5" name="Image 4">
            <a:extLst>
              <a:ext uri="{FF2B5EF4-FFF2-40B4-BE49-F238E27FC236}">
                <a16:creationId xmlns:a16="http://schemas.microsoft.com/office/drawing/2014/main" id="{E1E31A57-BEC0-45CD-8669-C5170B04BE7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19200" y="2844285"/>
            <a:ext cx="2987040" cy="2240280"/>
          </a:xfrm>
          <a:prstGeom prst="rect">
            <a:avLst/>
          </a:prstGeom>
        </p:spPr>
      </p:pic>
      <p:sp>
        <p:nvSpPr>
          <p:cNvPr id="6" name="ZoneTexte 5">
            <a:extLst>
              <a:ext uri="{FF2B5EF4-FFF2-40B4-BE49-F238E27FC236}">
                <a16:creationId xmlns:a16="http://schemas.microsoft.com/office/drawing/2014/main" id="{0AE727AC-A55F-4771-AE29-11F441A1C6EE}"/>
              </a:ext>
            </a:extLst>
          </p:cNvPr>
          <p:cNvSpPr txBox="1"/>
          <p:nvPr/>
        </p:nvSpPr>
        <p:spPr>
          <a:xfrm>
            <a:off x="1219200" y="5287893"/>
            <a:ext cx="2688447" cy="369332"/>
          </a:xfrm>
          <a:prstGeom prst="rect">
            <a:avLst/>
          </a:prstGeom>
          <a:noFill/>
        </p:spPr>
        <p:txBody>
          <a:bodyPr wrap="square" rtlCol="0">
            <a:spAutoFit/>
          </a:bodyPr>
          <a:lstStyle/>
          <a:p>
            <a:r>
              <a:rPr lang="fr-FR" sz="900">
                <a:hlinkClick r:id="rId5" tooltip="https://cs.wikipedia.org/wiki/Soubor:Abacus_2.jpg"/>
              </a:rPr>
              <a:t>Cette photo</a:t>
            </a:r>
            <a:r>
              <a:rPr lang="fr-FR" sz="900"/>
              <a:t> par Auteur inconnu est soumis à la licence </a:t>
            </a:r>
            <a:r>
              <a:rPr lang="fr-FR" sz="900">
                <a:hlinkClick r:id="rId6" tooltip="https://creativecommons.org/licenses/by-sa/3.0/"/>
              </a:rPr>
              <a:t>CC BY-SA</a:t>
            </a:r>
            <a:endParaRPr lang="fr-FR" sz="900"/>
          </a:p>
        </p:txBody>
      </p:sp>
      <p:sp>
        <p:nvSpPr>
          <p:cNvPr id="11" name="Rectangle 10">
            <a:extLst>
              <a:ext uri="{FF2B5EF4-FFF2-40B4-BE49-F238E27FC236}">
                <a16:creationId xmlns:a16="http://schemas.microsoft.com/office/drawing/2014/main" id="{EBC3B0EE-AC40-4D2D-8AB7-71AC60F6B9B3}"/>
              </a:ext>
            </a:extLst>
          </p:cNvPr>
          <p:cNvSpPr/>
          <p:nvPr/>
        </p:nvSpPr>
        <p:spPr>
          <a:xfrm>
            <a:off x="701195" y="5084565"/>
            <a:ext cx="3505045" cy="6933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EB050EA4-E815-41B2-8830-B422F87F086A}"/>
              </a:ext>
            </a:extLst>
          </p:cNvPr>
          <p:cNvSpPr>
            <a:spLocks noGrp="1"/>
          </p:cNvSpPr>
          <p:nvPr>
            <p:ph type="sldNum" sz="quarter" idx="7"/>
          </p:nvPr>
        </p:nvSpPr>
        <p:spPr/>
        <p:txBody>
          <a:bodyPr/>
          <a:lstStyle/>
          <a:p>
            <a:fld id="{B6F15528-21DE-4FAA-801E-634DDDAF4B2B}" type="slidenum">
              <a:rPr lang="fr-FR" smtClean="0"/>
              <a:t>11</a:t>
            </a:fld>
            <a:endParaRPr lang="fr-FR"/>
          </a:p>
        </p:txBody>
      </p:sp>
    </p:spTree>
    <p:extLst>
      <p:ext uri="{BB962C8B-B14F-4D97-AF65-F5344CB8AC3E}">
        <p14:creationId xmlns:p14="http://schemas.microsoft.com/office/powerpoint/2010/main" val="35369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A379B-D949-459D-813D-9BF0DA6C73DE}"/>
              </a:ext>
            </a:extLst>
          </p:cNvPr>
          <p:cNvSpPr>
            <a:spLocks noGrp="1"/>
          </p:cNvSpPr>
          <p:nvPr>
            <p:ph type="title"/>
          </p:nvPr>
        </p:nvSpPr>
        <p:spPr>
          <a:xfrm>
            <a:off x="1419987" y="457200"/>
            <a:ext cx="6215253" cy="553998"/>
          </a:xfrm>
        </p:spPr>
        <p:txBody>
          <a:bodyPr/>
          <a:lstStyle/>
          <a:p>
            <a:r>
              <a:rPr lang="fr-FR" dirty="0">
                <a:hlinkClick r:id="rId3" action="ppaction://hlinkfile"/>
              </a:rPr>
              <a:t>Compte de résultat 2023 / 2024</a:t>
            </a:r>
          </a:p>
        </p:txBody>
      </p:sp>
      <p:sp>
        <p:nvSpPr>
          <p:cNvPr id="3" name="Espace réservé du numéro de diapositive 2">
            <a:extLst>
              <a:ext uri="{FF2B5EF4-FFF2-40B4-BE49-F238E27FC236}">
                <a16:creationId xmlns:a16="http://schemas.microsoft.com/office/drawing/2014/main" id="{00256481-0854-41DA-A8A0-5F2BAEDE9301}"/>
              </a:ext>
            </a:extLst>
          </p:cNvPr>
          <p:cNvSpPr>
            <a:spLocks noGrp="1"/>
          </p:cNvSpPr>
          <p:nvPr>
            <p:ph type="sldNum" sz="quarter" idx="7"/>
          </p:nvPr>
        </p:nvSpPr>
        <p:spPr/>
        <p:txBody>
          <a:bodyPr/>
          <a:lstStyle/>
          <a:p>
            <a:fld id="{B6F15528-21DE-4FAA-801E-634DDDAF4B2B}" type="slidenum">
              <a:rPr lang="fr-FR" smtClean="0"/>
              <a:t>12</a:t>
            </a:fld>
            <a:endParaRPr lang="fr-FR"/>
          </a:p>
        </p:txBody>
      </p:sp>
      <p:sp>
        <p:nvSpPr>
          <p:cNvPr id="5" name="object 4">
            <a:extLst>
              <a:ext uri="{FF2B5EF4-FFF2-40B4-BE49-F238E27FC236}">
                <a16:creationId xmlns:a16="http://schemas.microsoft.com/office/drawing/2014/main" id="{0073241D-1E5C-464B-B777-475DCC00693E}"/>
              </a:ext>
            </a:extLst>
          </p:cNvPr>
          <p:cNvSpPr txBox="1"/>
          <p:nvPr/>
        </p:nvSpPr>
        <p:spPr>
          <a:xfrm>
            <a:off x="1524000" y="6397760"/>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4" name="ZoneTexte 3">
            <a:hlinkClick r:id="rId4" action="ppaction://hlinkfile"/>
            <a:extLst>
              <a:ext uri="{FF2B5EF4-FFF2-40B4-BE49-F238E27FC236}">
                <a16:creationId xmlns:a16="http://schemas.microsoft.com/office/drawing/2014/main" id="{3EF743D5-DBD4-4FF8-8D2F-198146D16864}"/>
              </a:ext>
            </a:extLst>
          </p:cNvPr>
          <p:cNvSpPr txBox="1"/>
          <p:nvPr/>
        </p:nvSpPr>
        <p:spPr>
          <a:xfrm rot="20792641">
            <a:off x="838636" y="3007561"/>
            <a:ext cx="2504341" cy="523220"/>
          </a:xfrm>
          <a:prstGeom prst="rect">
            <a:avLst/>
          </a:prstGeom>
          <a:noFill/>
        </p:spPr>
        <p:txBody>
          <a:bodyPr wrap="square" rtlCol="0">
            <a:spAutoFit/>
          </a:bodyPr>
          <a:lstStyle/>
          <a:p>
            <a:r>
              <a:rPr lang="fr-FR" sz="2800" dirty="0"/>
              <a:t>Détails Charges</a:t>
            </a:r>
          </a:p>
        </p:txBody>
      </p:sp>
      <p:sp>
        <p:nvSpPr>
          <p:cNvPr id="6" name="ZoneTexte 5">
            <a:hlinkClick r:id="rId5" action="ppaction://hlinkfile"/>
            <a:extLst>
              <a:ext uri="{FF2B5EF4-FFF2-40B4-BE49-F238E27FC236}">
                <a16:creationId xmlns:a16="http://schemas.microsoft.com/office/drawing/2014/main" id="{0003452F-6BFB-4B0C-BE14-DCBAC68B6694}"/>
              </a:ext>
            </a:extLst>
          </p:cNvPr>
          <p:cNvSpPr txBox="1"/>
          <p:nvPr/>
        </p:nvSpPr>
        <p:spPr>
          <a:xfrm rot="595786">
            <a:off x="5727043" y="2224567"/>
            <a:ext cx="2643589" cy="523220"/>
          </a:xfrm>
          <a:prstGeom prst="rect">
            <a:avLst/>
          </a:prstGeom>
          <a:noFill/>
        </p:spPr>
        <p:txBody>
          <a:bodyPr wrap="square" rtlCol="0">
            <a:spAutoFit/>
          </a:bodyPr>
          <a:lstStyle/>
          <a:p>
            <a:r>
              <a:rPr lang="fr-FR" sz="2800" dirty="0"/>
              <a:t>Détails produits</a:t>
            </a:r>
          </a:p>
        </p:txBody>
      </p:sp>
      <p:pic>
        <p:nvPicPr>
          <p:cNvPr id="1026" name="Picture 2" descr="Résultat de recherche d'images pour &quot;compte de résultat&quot;">
            <a:extLst>
              <a:ext uri="{FF2B5EF4-FFF2-40B4-BE49-F238E27FC236}">
                <a16:creationId xmlns:a16="http://schemas.microsoft.com/office/drawing/2014/main" id="{FDC1F225-2748-4077-9249-7923DD14A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0" y="3137318"/>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8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CBFA0-9327-0773-1ABE-2C7DA71DE069}"/>
              </a:ext>
            </a:extLst>
          </p:cNvPr>
          <p:cNvSpPr>
            <a:spLocks noGrp="1"/>
          </p:cNvSpPr>
          <p:nvPr>
            <p:ph type="title"/>
          </p:nvPr>
        </p:nvSpPr>
        <p:spPr>
          <a:xfrm>
            <a:off x="457200" y="304800"/>
            <a:ext cx="8229600" cy="820737"/>
          </a:xfrm>
        </p:spPr>
        <p:txBody>
          <a:bodyPr>
            <a:normAutofit/>
          </a:bodyPr>
          <a:lstStyle/>
          <a:p>
            <a:pPr algn="ctr" fontAlgn="auto">
              <a:spcAft>
                <a:spcPts val="0"/>
              </a:spcAft>
              <a:defRPr/>
            </a:pPr>
            <a:r>
              <a:rPr lang="fr-FR" u="sng" dirty="0"/>
              <a:t>RAPPORT FINANCIER 2023-2024</a:t>
            </a:r>
            <a:endParaRPr lang="fr-FR" dirty="0"/>
          </a:p>
        </p:txBody>
      </p:sp>
      <p:sp>
        <p:nvSpPr>
          <p:cNvPr id="3" name="Espace réservé du contenu 2">
            <a:extLst>
              <a:ext uri="{FF2B5EF4-FFF2-40B4-BE49-F238E27FC236}">
                <a16:creationId xmlns:a16="http://schemas.microsoft.com/office/drawing/2014/main" id="{DFAEECDD-24BE-5DA6-AC59-BCCEAE63E350}"/>
              </a:ext>
            </a:extLst>
          </p:cNvPr>
          <p:cNvSpPr>
            <a:spLocks noGrp="1"/>
          </p:cNvSpPr>
          <p:nvPr>
            <p:ph sz="half" idx="1"/>
          </p:nvPr>
        </p:nvSpPr>
        <p:spPr>
          <a:xfrm>
            <a:off x="107950" y="1125537"/>
            <a:ext cx="4032250" cy="3598863"/>
          </a:xfrm>
        </p:spPr>
        <p:txBody>
          <a:bodyPr>
            <a:normAutofit fontScale="92500" lnSpcReduction="10000"/>
          </a:bodyPr>
          <a:lstStyle/>
          <a:p>
            <a:pPr marL="274320" indent="-274320">
              <a:buClr>
                <a:schemeClr val="accent3"/>
              </a:buClr>
              <a:buFont typeface="Wingdings 2"/>
              <a:buChar char=""/>
              <a:defRPr/>
            </a:pPr>
            <a:r>
              <a:rPr lang="fr-FR" u="sng" dirty="0">
                <a:solidFill>
                  <a:srgbClr val="0070C0"/>
                </a:solidFill>
              </a:rPr>
              <a:t>Produits : 30066,16 €  </a:t>
            </a:r>
          </a:p>
          <a:p>
            <a:pPr lvl="1">
              <a:buClr>
                <a:schemeClr val="accent3"/>
              </a:buClr>
              <a:defRPr/>
            </a:pPr>
            <a:r>
              <a:rPr lang="fr-FR" sz="2200" dirty="0"/>
              <a:t>Licences : 38,9 %  </a:t>
            </a:r>
          </a:p>
          <a:p>
            <a:pPr lvl="1">
              <a:buClr>
                <a:schemeClr val="accent3"/>
              </a:buClr>
              <a:defRPr/>
            </a:pPr>
            <a:r>
              <a:rPr lang="fr-FR" sz="2200" dirty="0"/>
              <a:t>Subventions : 39,7 %   Engagement : 10,13 %  </a:t>
            </a:r>
          </a:p>
          <a:p>
            <a:pPr lvl="1">
              <a:buClr>
                <a:schemeClr val="accent3"/>
              </a:buClr>
              <a:defRPr/>
            </a:pPr>
            <a:r>
              <a:rPr lang="fr-FR" sz="2200" dirty="0"/>
              <a:t>Autres produits : 11,29 % </a:t>
            </a:r>
            <a:endParaRPr lang="fr-FR" sz="2200" b="1" dirty="0">
              <a:solidFill>
                <a:schemeClr val="tx2"/>
              </a:solidFill>
            </a:endParaRPr>
          </a:p>
        </p:txBody>
      </p:sp>
      <p:sp>
        <p:nvSpPr>
          <p:cNvPr id="4" name="Espace réservé du contenu 3">
            <a:extLst>
              <a:ext uri="{FF2B5EF4-FFF2-40B4-BE49-F238E27FC236}">
                <a16:creationId xmlns:a16="http://schemas.microsoft.com/office/drawing/2014/main" id="{3257B9CB-B0D3-2EB7-7941-93521638FE76}"/>
              </a:ext>
            </a:extLst>
          </p:cNvPr>
          <p:cNvSpPr>
            <a:spLocks noGrp="1"/>
          </p:cNvSpPr>
          <p:nvPr>
            <p:ph sz="half" idx="2"/>
          </p:nvPr>
        </p:nvSpPr>
        <p:spPr>
          <a:xfrm>
            <a:off x="4284663" y="1125537"/>
            <a:ext cx="4679950" cy="3903663"/>
          </a:xfrm>
        </p:spPr>
        <p:txBody>
          <a:bodyPr>
            <a:normAutofit fontScale="92500" lnSpcReduction="10000"/>
          </a:bodyPr>
          <a:lstStyle/>
          <a:p>
            <a:pPr marL="274320" indent="-274320" fontAlgn="auto">
              <a:spcAft>
                <a:spcPts val="0"/>
              </a:spcAft>
              <a:buClr>
                <a:schemeClr val="accent3"/>
              </a:buClr>
              <a:buFont typeface="Wingdings 2"/>
              <a:buChar char=""/>
              <a:defRPr/>
            </a:pPr>
            <a:r>
              <a:rPr lang="fr-FR" u="sng" dirty="0">
                <a:solidFill>
                  <a:srgbClr val="0070C0"/>
                </a:solidFill>
              </a:rPr>
              <a:t>Charges : 29076,8 € </a:t>
            </a:r>
          </a:p>
          <a:p>
            <a:pPr lvl="1">
              <a:buClr>
                <a:schemeClr val="accent3"/>
              </a:buClr>
              <a:defRPr/>
            </a:pPr>
            <a:r>
              <a:rPr lang="fr-FR" dirty="0"/>
              <a:t>Emploi : 33,28 % </a:t>
            </a:r>
          </a:p>
          <a:p>
            <a:pPr lvl="1">
              <a:buClr>
                <a:schemeClr val="accent3"/>
              </a:buClr>
              <a:defRPr/>
            </a:pPr>
            <a:r>
              <a:rPr lang="fr-FR" dirty="0"/>
              <a:t>Achat matériel : 24,16 % </a:t>
            </a:r>
          </a:p>
          <a:p>
            <a:pPr lvl="1">
              <a:buClr>
                <a:schemeClr val="accent3"/>
              </a:buClr>
              <a:defRPr/>
            </a:pPr>
            <a:r>
              <a:rPr lang="fr-FR" dirty="0"/>
              <a:t>Gestion CD37 : 7,09 %                        Récompenses : 6,48 %  </a:t>
            </a:r>
          </a:p>
          <a:p>
            <a:pPr lvl="1">
              <a:buClr>
                <a:schemeClr val="accent3"/>
              </a:buClr>
              <a:defRPr/>
            </a:pPr>
            <a:r>
              <a:rPr lang="fr-FR" dirty="0"/>
              <a:t>Retour engagement : 5,19 %  Jugement : 6,54 % </a:t>
            </a:r>
          </a:p>
          <a:p>
            <a:pPr lvl="1">
              <a:buClr>
                <a:schemeClr val="accent3"/>
              </a:buClr>
              <a:defRPr/>
            </a:pPr>
            <a:r>
              <a:rPr lang="fr-FR" dirty="0"/>
              <a:t>Foire de Tours : 4,3 % </a:t>
            </a:r>
          </a:p>
          <a:p>
            <a:pPr lvl="1">
              <a:buClr>
                <a:schemeClr val="accent3"/>
              </a:buClr>
              <a:defRPr/>
            </a:pPr>
            <a:r>
              <a:rPr lang="fr-FR" dirty="0"/>
              <a:t>SACEM : 4,06 % </a:t>
            </a:r>
          </a:p>
          <a:p>
            <a:pPr lvl="1">
              <a:buClr>
                <a:schemeClr val="accent3"/>
              </a:buClr>
              <a:defRPr/>
            </a:pPr>
            <a:r>
              <a:rPr lang="fr-FR" dirty="0"/>
              <a:t>Coupe Départementale : 3,72% </a:t>
            </a:r>
          </a:p>
          <a:p>
            <a:pPr lvl="1">
              <a:buClr>
                <a:schemeClr val="accent3"/>
              </a:buClr>
              <a:defRPr/>
            </a:pPr>
            <a:r>
              <a:rPr lang="fr-FR" dirty="0"/>
              <a:t>Caravane sportive : 2,86 % </a:t>
            </a:r>
          </a:p>
          <a:p>
            <a:pPr lvl="1">
              <a:buClr>
                <a:schemeClr val="accent3"/>
              </a:buClr>
              <a:defRPr/>
            </a:pPr>
            <a:r>
              <a:rPr lang="fr-FR" dirty="0"/>
              <a:t>Autres charges : 2,36 % </a:t>
            </a:r>
          </a:p>
        </p:txBody>
      </p:sp>
      <p:sp>
        <p:nvSpPr>
          <p:cNvPr id="5" name="ZoneTexte 4">
            <a:extLst>
              <a:ext uri="{FF2B5EF4-FFF2-40B4-BE49-F238E27FC236}">
                <a16:creationId xmlns:a16="http://schemas.microsoft.com/office/drawing/2014/main" id="{E950FDA5-3C0A-2E54-2771-8B11E272B663}"/>
              </a:ext>
            </a:extLst>
          </p:cNvPr>
          <p:cNvSpPr txBox="1"/>
          <p:nvPr/>
        </p:nvSpPr>
        <p:spPr>
          <a:xfrm>
            <a:off x="179386" y="5029200"/>
            <a:ext cx="8964613" cy="646331"/>
          </a:xfrm>
          <a:prstGeom prst="rect">
            <a:avLst/>
          </a:prstGeom>
          <a:noFill/>
        </p:spPr>
        <p:txBody>
          <a:bodyPr wrap="square">
            <a:spAutoFit/>
          </a:bodyPr>
          <a:lstStyle/>
          <a:p>
            <a:pPr fontAlgn="auto">
              <a:spcBef>
                <a:spcPts val="0"/>
              </a:spcBef>
              <a:spcAft>
                <a:spcPts val="0"/>
              </a:spcAft>
              <a:defRPr/>
            </a:pPr>
            <a:r>
              <a:rPr lang="fr-FR" dirty="0">
                <a:latin typeface="+mn-lt"/>
                <a:cs typeface="+mn-cs"/>
              </a:rPr>
              <a:t>Bilan : Les réserves sont de </a:t>
            </a:r>
            <a:r>
              <a:rPr lang="fr-FR" dirty="0">
                <a:latin typeface="+mj-lt"/>
              </a:rPr>
              <a:t>60759</a:t>
            </a:r>
            <a:r>
              <a:rPr lang="fr-FR" dirty="0">
                <a:latin typeface="+mn-lt"/>
                <a:cs typeface="+mn-cs"/>
              </a:rPr>
              <a:t> €, ce qui représente  moins de  </a:t>
            </a:r>
            <a:r>
              <a:rPr lang="fr-FR" dirty="0"/>
              <a:t>2</a:t>
            </a:r>
            <a:r>
              <a:rPr lang="fr-FR" dirty="0">
                <a:latin typeface="+mn-lt"/>
                <a:cs typeface="+mn-cs"/>
              </a:rPr>
              <a:t> ans de fonctionnement du CD37</a:t>
            </a:r>
          </a:p>
        </p:txBody>
      </p:sp>
      <p:sp>
        <p:nvSpPr>
          <p:cNvPr id="7" name="ZoneTexte 6">
            <a:extLst>
              <a:ext uri="{FF2B5EF4-FFF2-40B4-BE49-F238E27FC236}">
                <a16:creationId xmlns:a16="http://schemas.microsoft.com/office/drawing/2014/main" id="{3B396C92-77A5-C248-A8C6-28B060B9F32B}"/>
              </a:ext>
            </a:extLst>
          </p:cNvPr>
          <p:cNvSpPr txBox="1"/>
          <p:nvPr/>
        </p:nvSpPr>
        <p:spPr>
          <a:xfrm>
            <a:off x="762000" y="3810000"/>
            <a:ext cx="2819401" cy="461665"/>
          </a:xfrm>
          <a:prstGeom prst="rect">
            <a:avLst/>
          </a:prstGeom>
          <a:noFill/>
        </p:spPr>
        <p:txBody>
          <a:bodyPr wrap="square">
            <a:spAutoFit/>
          </a:bodyPr>
          <a:lstStyle/>
          <a:p>
            <a:r>
              <a:rPr lang="fr-FR" sz="2400" u="sng" dirty="0">
                <a:solidFill>
                  <a:srgbClr val="0070C0"/>
                </a:solidFill>
              </a:rPr>
              <a:t>Excédent</a:t>
            </a:r>
            <a:r>
              <a:rPr lang="fr-FR" sz="2400" dirty="0">
                <a:solidFill>
                  <a:srgbClr val="0070C0"/>
                </a:solidFill>
              </a:rPr>
              <a:t> : 989,36 €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B794B-42BB-D35C-97C0-D4D1859E9BF5}"/>
              </a:ext>
            </a:extLst>
          </p:cNvPr>
          <p:cNvSpPr>
            <a:spLocks noGrp="1"/>
          </p:cNvSpPr>
          <p:nvPr>
            <p:ph type="title"/>
          </p:nvPr>
        </p:nvSpPr>
        <p:spPr>
          <a:xfrm>
            <a:off x="457200" y="274639"/>
            <a:ext cx="8229600" cy="563562"/>
          </a:xfrm>
        </p:spPr>
        <p:txBody>
          <a:bodyPr>
            <a:normAutofit/>
          </a:bodyPr>
          <a:lstStyle/>
          <a:p>
            <a:pPr algn="ctr" fontAlgn="auto">
              <a:spcAft>
                <a:spcPts val="0"/>
              </a:spcAft>
              <a:defRPr/>
            </a:pPr>
            <a:r>
              <a:rPr lang="fr-FR" u="sng" dirty="0"/>
              <a:t>Compte de résultat 2023-2024</a:t>
            </a:r>
          </a:p>
        </p:txBody>
      </p:sp>
      <p:sp>
        <p:nvSpPr>
          <p:cNvPr id="6" name="Espace réservé du texte 5">
            <a:extLst>
              <a:ext uri="{FF2B5EF4-FFF2-40B4-BE49-F238E27FC236}">
                <a16:creationId xmlns:a16="http://schemas.microsoft.com/office/drawing/2014/main" id="{4C928791-B0BA-F0D6-9BBB-DDF831CFADAE}"/>
              </a:ext>
            </a:extLst>
          </p:cNvPr>
          <p:cNvSpPr>
            <a:spLocks noGrp="1"/>
          </p:cNvSpPr>
          <p:nvPr>
            <p:ph type="body" idx="1"/>
          </p:nvPr>
        </p:nvSpPr>
        <p:spPr>
          <a:xfrm>
            <a:off x="411480" y="838200"/>
            <a:ext cx="8321039" cy="4800600"/>
          </a:xfrm>
        </p:spPr>
        <p:txBody>
          <a:bodyPr/>
          <a:lstStyle/>
          <a:p>
            <a:endParaRPr lang="fr-FR" dirty="0"/>
          </a:p>
        </p:txBody>
      </p:sp>
      <p:pic>
        <p:nvPicPr>
          <p:cNvPr id="10" name="Image 9" descr="Une image contenant texte, capture d’écran, nombre, Parallèle&#10;&#10;Description générée automatiquement">
            <a:extLst>
              <a:ext uri="{FF2B5EF4-FFF2-40B4-BE49-F238E27FC236}">
                <a16:creationId xmlns:a16="http://schemas.microsoft.com/office/drawing/2014/main" id="{F8AC7241-9697-AF77-E845-A7F1D5753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38200"/>
            <a:ext cx="8763000" cy="502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re 1">
            <a:extLst>
              <a:ext uri="{FF2B5EF4-FFF2-40B4-BE49-F238E27FC236}">
                <a16:creationId xmlns:a16="http://schemas.microsoft.com/office/drawing/2014/main" id="{54673F2E-AF02-65AE-5A7E-D4AA79104B44}"/>
              </a:ext>
            </a:extLst>
          </p:cNvPr>
          <p:cNvSpPr>
            <a:spLocks noGrp="1"/>
          </p:cNvSpPr>
          <p:nvPr>
            <p:ph type="title"/>
          </p:nvPr>
        </p:nvSpPr>
        <p:spPr>
          <a:xfrm>
            <a:off x="368426" y="185928"/>
            <a:ext cx="8407146" cy="553998"/>
          </a:xfrm>
        </p:spPr>
        <p:txBody>
          <a:bodyPr/>
          <a:lstStyle/>
          <a:p>
            <a:pPr algn="ctr"/>
            <a:r>
              <a:rPr lang="fr-FR" altLang="fr-FR" u="sng" dirty="0"/>
              <a:t>Bilan 2023-2024</a:t>
            </a:r>
          </a:p>
        </p:txBody>
      </p:sp>
      <p:sp>
        <p:nvSpPr>
          <p:cNvPr id="3" name="Espace réservé du texte 2">
            <a:extLst>
              <a:ext uri="{FF2B5EF4-FFF2-40B4-BE49-F238E27FC236}">
                <a16:creationId xmlns:a16="http://schemas.microsoft.com/office/drawing/2014/main" id="{65AC8886-F0A9-4EA3-4F7D-E9A9545E4007}"/>
              </a:ext>
            </a:extLst>
          </p:cNvPr>
          <p:cNvSpPr>
            <a:spLocks noGrp="1"/>
          </p:cNvSpPr>
          <p:nvPr>
            <p:ph type="body" idx="1"/>
          </p:nvPr>
        </p:nvSpPr>
        <p:spPr/>
        <p:txBody>
          <a:bodyPr/>
          <a:lstStyle/>
          <a:p>
            <a:endParaRPr lang="fr-FR" dirty="0"/>
          </a:p>
        </p:txBody>
      </p:sp>
      <p:pic>
        <p:nvPicPr>
          <p:cNvPr id="6" name="Image 5">
            <a:extLst>
              <a:ext uri="{FF2B5EF4-FFF2-40B4-BE49-F238E27FC236}">
                <a16:creationId xmlns:a16="http://schemas.microsoft.com/office/drawing/2014/main" id="{573E6409-1095-22E3-B579-63EC3A990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3" y="914400"/>
            <a:ext cx="8735567" cy="4876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A0B60B3B-7F2D-E711-0E39-B022F4CF61C9}"/>
              </a:ext>
            </a:extLst>
          </p:cNvPr>
          <p:cNvSpPr>
            <a:spLocks noGrp="1"/>
          </p:cNvSpPr>
          <p:nvPr>
            <p:ph type="title"/>
          </p:nvPr>
        </p:nvSpPr>
        <p:spPr>
          <a:xfrm>
            <a:off x="323850" y="274638"/>
            <a:ext cx="8362950" cy="553998"/>
          </a:xfrm>
        </p:spPr>
        <p:txBody>
          <a:bodyPr/>
          <a:lstStyle/>
          <a:p>
            <a:pPr algn="ctr"/>
            <a:r>
              <a:rPr lang="fr-FR" altLang="fr-FR" u="sng" dirty="0"/>
              <a:t>Prévisionnel 2024-2025</a:t>
            </a:r>
          </a:p>
        </p:txBody>
      </p:sp>
      <p:pic>
        <p:nvPicPr>
          <p:cNvPr id="3" name="Image 2" descr="Une image contenant texte, capture d’écran, nombre, Parallèle&#10;&#10;Description générée automatiquement">
            <a:extLst>
              <a:ext uri="{FF2B5EF4-FFF2-40B4-BE49-F238E27FC236}">
                <a16:creationId xmlns:a16="http://schemas.microsoft.com/office/drawing/2014/main" id="{E6DBC4C1-F712-57DF-F346-DEAD00E18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28636"/>
            <a:ext cx="8991600" cy="51149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766B-C4B7-4A5C-A3E1-D45232F7AF52}"/>
              </a:ext>
            </a:extLst>
          </p:cNvPr>
          <p:cNvSpPr/>
          <p:nvPr/>
        </p:nvSpPr>
        <p:spPr>
          <a:xfrm>
            <a:off x="1555312" y="304800"/>
            <a:ext cx="6033383"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Rapports Techniques</a:t>
            </a:r>
          </a:p>
        </p:txBody>
      </p:sp>
      <p:sp>
        <p:nvSpPr>
          <p:cNvPr id="8" name="object 4">
            <a:extLst>
              <a:ext uri="{FF2B5EF4-FFF2-40B4-BE49-F238E27FC236}">
                <a16:creationId xmlns:a16="http://schemas.microsoft.com/office/drawing/2014/main" id="{EFDE4749-6915-4D10-B397-53801F9847E4}"/>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9" name="object 5">
            <a:extLst>
              <a:ext uri="{FF2B5EF4-FFF2-40B4-BE49-F238E27FC236}">
                <a16:creationId xmlns:a16="http://schemas.microsoft.com/office/drawing/2014/main" id="{4AE4E701-7F6A-4890-B91B-2F214F068BC6}"/>
              </a:ext>
            </a:extLst>
          </p:cNvPr>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3" name="Espace réservé du numéro de diapositive 2">
            <a:extLst>
              <a:ext uri="{FF2B5EF4-FFF2-40B4-BE49-F238E27FC236}">
                <a16:creationId xmlns:a16="http://schemas.microsoft.com/office/drawing/2014/main" id="{4E63ECB0-941F-4ACE-B1A6-2AE77365E959}"/>
              </a:ext>
            </a:extLst>
          </p:cNvPr>
          <p:cNvSpPr>
            <a:spLocks noGrp="1"/>
          </p:cNvSpPr>
          <p:nvPr>
            <p:ph type="sldNum" sz="quarter" idx="7"/>
          </p:nvPr>
        </p:nvSpPr>
        <p:spPr/>
        <p:txBody>
          <a:bodyPr/>
          <a:lstStyle/>
          <a:p>
            <a:fld id="{B6F15528-21DE-4FAA-801E-634DDDAF4B2B}" type="slidenum">
              <a:rPr lang="fr-FR" smtClean="0"/>
              <a:t>17</a:t>
            </a:fld>
            <a:endParaRPr lang="fr-FR"/>
          </a:p>
        </p:txBody>
      </p:sp>
      <p:pic>
        <p:nvPicPr>
          <p:cNvPr id="3074" name="Picture 2" descr="Résultat de recherche d'images pour &quot;gym artistique masculine&quot;">
            <a:hlinkClick r:id="rId3" action="ppaction://hlinkpres?slideindex=1&amp;slidetitle="/>
            <a:extLst>
              <a:ext uri="{FF2B5EF4-FFF2-40B4-BE49-F238E27FC236}">
                <a16:creationId xmlns:a16="http://schemas.microsoft.com/office/drawing/2014/main" id="{1CA6909B-901E-43A2-B226-6EBFABBCB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564" y="181634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hlinkClick r:id="rId5" action="ppaction://hlinkpres?slideindex=1&amp;slidetitle="/>
            <a:extLst>
              <a:ext uri="{FF2B5EF4-FFF2-40B4-BE49-F238E27FC236}">
                <a16:creationId xmlns:a16="http://schemas.microsoft.com/office/drawing/2014/main" id="{EF7B5A60-FD68-4AFD-9CEB-7AB1A05ECCD2}"/>
              </a:ext>
            </a:extLst>
          </p:cNvPr>
          <p:cNvSpPr txBox="1"/>
          <p:nvPr/>
        </p:nvSpPr>
        <p:spPr>
          <a:xfrm>
            <a:off x="931362" y="1911504"/>
            <a:ext cx="1621647" cy="707886"/>
          </a:xfrm>
          <a:prstGeom prst="rect">
            <a:avLst/>
          </a:prstGeom>
          <a:noFill/>
        </p:spPr>
        <p:txBody>
          <a:bodyPr wrap="square" rtlCol="0">
            <a:spAutoFit/>
          </a:bodyPr>
          <a:lstStyle/>
          <a:p>
            <a:r>
              <a:rPr lang="fr-FR" sz="4000" b="1" dirty="0">
                <a:solidFill>
                  <a:srgbClr val="002060"/>
                </a:solidFill>
              </a:rPr>
              <a:t>GAM</a:t>
            </a:r>
          </a:p>
        </p:txBody>
      </p:sp>
      <p:pic>
        <p:nvPicPr>
          <p:cNvPr id="5" name="Image 4">
            <a:hlinkClick r:id="rId6" action="ppaction://hlinkpres?slideindex=1&amp;slidetitle="/>
            <a:extLst>
              <a:ext uri="{FF2B5EF4-FFF2-40B4-BE49-F238E27FC236}">
                <a16:creationId xmlns:a16="http://schemas.microsoft.com/office/drawing/2014/main" id="{327A06AA-CBCF-42D9-A231-99F0245EA4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5700" y="3983848"/>
            <a:ext cx="2190732" cy="2035952"/>
          </a:xfrm>
          <a:prstGeom prst="rect">
            <a:avLst/>
          </a:prstGeom>
        </p:spPr>
      </p:pic>
      <p:sp>
        <p:nvSpPr>
          <p:cNvPr id="12" name="ZoneTexte 11">
            <a:hlinkClick r:id="rId8" action="ppaction://hlinkpres?slideindex=1&amp;slidetitle="/>
            <a:extLst>
              <a:ext uri="{FF2B5EF4-FFF2-40B4-BE49-F238E27FC236}">
                <a16:creationId xmlns:a16="http://schemas.microsoft.com/office/drawing/2014/main" id="{EADCE099-91AC-4C2B-B3C6-2F94F8D23BDD}"/>
              </a:ext>
            </a:extLst>
          </p:cNvPr>
          <p:cNvSpPr txBox="1"/>
          <p:nvPr/>
        </p:nvSpPr>
        <p:spPr>
          <a:xfrm>
            <a:off x="3581400" y="4010651"/>
            <a:ext cx="1621647" cy="707886"/>
          </a:xfrm>
          <a:prstGeom prst="rect">
            <a:avLst/>
          </a:prstGeom>
          <a:noFill/>
        </p:spPr>
        <p:txBody>
          <a:bodyPr wrap="square" rtlCol="0">
            <a:spAutoFit/>
          </a:bodyPr>
          <a:lstStyle/>
          <a:p>
            <a:r>
              <a:rPr lang="fr-FR" sz="4000" b="1" dirty="0">
                <a:solidFill>
                  <a:srgbClr val="002060"/>
                </a:solidFill>
              </a:rPr>
              <a:t>GR</a:t>
            </a:r>
          </a:p>
        </p:txBody>
      </p:sp>
      <p:pic>
        <p:nvPicPr>
          <p:cNvPr id="3076" name="Picture 4" descr="Résultat de recherche d'images pour &quot;gym artistique féminine&quot;">
            <a:hlinkClick r:id="rId9" action="ppaction://hlinkpres?slideindex=1&amp;slidetitle="/>
            <a:extLst>
              <a:ext uri="{FF2B5EF4-FFF2-40B4-BE49-F238E27FC236}">
                <a16:creationId xmlns:a16="http://schemas.microsoft.com/office/drawing/2014/main" id="{D67CEB78-44D2-4A05-8F29-D565007D7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7321" y="268704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hlinkClick r:id="rId11" action="ppaction://hlinkpres?slideindex=1&amp;slidetitle="/>
            <a:extLst>
              <a:ext uri="{FF2B5EF4-FFF2-40B4-BE49-F238E27FC236}">
                <a16:creationId xmlns:a16="http://schemas.microsoft.com/office/drawing/2014/main" id="{8B2826E8-926B-4763-96B1-63ECCE8E2D73}"/>
              </a:ext>
            </a:extLst>
          </p:cNvPr>
          <p:cNvSpPr txBox="1"/>
          <p:nvPr/>
        </p:nvSpPr>
        <p:spPr>
          <a:xfrm>
            <a:off x="6047321" y="2860202"/>
            <a:ext cx="1621647" cy="707886"/>
          </a:xfrm>
          <a:prstGeom prst="rect">
            <a:avLst/>
          </a:prstGeom>
          <a:noFill/>
        </p:spPr>
        <p:txBody>
          <a:bodyPr wrap="square" rtlCol="0">
            <a:spAutoFit/>
          </a:bodyPr>
          <a:lstStyle/>
          <a:p>
            <a:r>
              <a:rPr lang="fr-FR" sz="4000" b="1" dirty="0">
                <a:solidFill>
                  <a:srgbClr val="002060"/>
                </a:solidFill>
              </a:rPr>
              <a:t>GAF</a:t>
            </a:r>
          </a:p>
        </p:txBody>
      </p:sp>
    </p:spTree>
    <p:extLst>
      <p:ext uri="{BB962C8B-B14F-4D97-AF65-F5344CB8AC3E}">
        <p14:creationId xmlns:p14="http://schemas.microsoft.com/office/powerpoint/2010/main" val="129916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41BD74-752E-4110-9FE5-D9FC57D881B6}"/>
              </a:ext>
            </a:extLst>
          </p:cNvPr>
          <p:cNvSpPr txBox="1"/>
          <p:nvPr/>
        </p:nvSpPr>
        <p:spPr>
          <a:xfrm>
            <a:off x="4192590" y="1105351"/>
            <a:ext cx="4107803" cy="3023981"/>
          </a:xfrm>
          <a:prstGeom prst="rect">
            <a:avLst/>
          </a:prstGeom>
        </p:spPr>
        <p:txBody>
          <a:bodyPr vert="horz" lIns="91440" tIns="45720" rIns="91440" bIns="45720" rtlCol="0" anchor="b">
            <a:normAutofit/>
          </a:bodyPr>
          <a:lstStyle/>
          <a:p>
            <a:pPr algn="ctr" defTabSz="914400">
              <a:lnSpc>
                <a:spcPct val="80000"/>
              </a:lnSpc>
              <a:spcBef>
                <a:spcPct val="0"/>
              </a:spcBef>
              <a:spcAft>
                <a:spcPts val="600"/>
              </a:spcAft>
            </a:pPr>
            <a:r>
              <a:rPr lang="en-US" sz="3800" b="1" cap="all" spc="200" dirty="0">
                <a:solidFill>
                  <a:srgbClr val="FF0000"/>
                </a:solidFill>
                <a:latin typeface="+mj-lt"/>
                <a:ea typeface="+mj-ea"/>
                <a:cs typeface="+mj-cs"/>
              </a:rPr>
              <a:t>LE 21 SEPTEMBRE 2024 </a:t>
            </a:r>
          </a:p>
        </p:txBody>
      </p:sp>
      <p:sp>
        <p:nvSpPr>
          <p:cNvPr id="3" name="Sous-titre 2"/>
          <p:cNvSpPr>
            <a:spLocks noGrp="1"/>
          </p:cNvSpPr>
          <p:nvPr>
            <p:ph type="subTitle" idx="1"/>
          </p:nvPr>
        </p:nvSpPr>
        <p:spPr>
          <a:xfrm>
            <a:off x="3779912" y="4775225"/>
            <a:ext cx="4107803" cy="1431695"/>
          </a:xfrm>
        </p:spPr>
        <p:style>
          <a:lnRef idx="0">
            <a:scrgbClr r="0" g="0" b="0"/>
          </a:lnRef>
          <a:fillRef idx="0">
            <a:scrgbClr r="0" g="0" b="0"/>
          </a:fillRef>
          <a:effectRef idx="0">
            <a:scrgbClr r="0" g="0" b="0"/>
          </a:effectRef>
          <a:fontRef idx="minor">
            <a:schemeClr val="accent3"/>
          </a:fontRef>
        </p:style>
        <p:txBody>
          <a:bodyPr vert="horz" lIns="91440" tIns="45720" rIns="91440" bIns="45720" rtlCol="0" anchor="t">
            <a:normAutofit/>
          </a:bodyPr>
          <a:lstStyle/>
          <a:p>
            <a:pPr algn="ctr"/>
            <a:r>
              <a:rPr lang="en-US" sz="2000" b="1" dirty="0">
                <a:ln w="22225">
                  <a:solidFill>
                    <a:schemeClr val="accent2"/>
                  </a:solidFill>
                  <a:prstDash val="solid"/>
                </a:ln>
                <a:solidFill>
                  <a:schemeClr val="bg1"/>
                </a:solidFill>
              </a:rPr>
              <a:t>GYMNASTIQUE  RYTHMIQUE</a:t>
            </a:r>
          </a:p>
          <a:p>
            <a:pPr algn="ctr"/>
            <a:r>
              <a:rPr lang="en-US" sz="2000" b="1" dirty="0">
                <a:ln w="22225">
                  <a:solidFill>
                    <a:schemeClr val="accent2"/>
                  </a:solidFill>
                  <a:prstDash val="solid"/>
                </a:ln>
                <a:solidFill>
                  <a:schemeClr val="bg1"/>
                </a:solidFill>
              </a:rPr>
              <a:t>AG DÉPARTEMENTALE</a:t>
            </a:r>
          </a:p>
          <a:p>
            <a:pPr algn="ctr"/>
            <a:r>
              <a:rPr lang="en-US" sz="2000" b="1" dirty="0">
                <a:ln w="22225">
                  <a:solidFill>
                    <a:schemeClr val="accent2"/>
                  </a:solidFill>
                  <a:prstDash val="solid"/>
                </a:ln>
                <a:solidFill>
                  <a:schemeClr val="bg1"/>
                </a:solidFill>
              </a:rPr>
              <a:t>SAISON 2023 2024</a:t>
            </a:r>
          </a:p>
        </p:txBody>
      </p:sp>
      <p:pic>
        <p:nvPicPr>
          <p:cNvPr id="3074" name="Picture 2" descr="Ceci contient une image de : ">
            <a:extLst>
              <a:ext uri="{FF2B5EF4-FFF2-40B4-BE49-F238E27FC236}">
                <a16:creationId xmlns:a16="http://schemas.microsoft.com/office/drawing/2014/main" id="{6BA10DAE-A38A-4702-804F-EA9DB3988D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35"/>
          <a:stretch/>
        </p:blipFill>
        <p:spPr bwMode="auto">
          <a:xfrm>
            <a:off x="410187" y="116632"/>
            <a:ext cx="3829632" cy="5397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84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854DC2E7-7418-483B-A4F6-5124565150E3}"/>
              </a:ext>
            </a:extLst>
          </p:cNvPr>
          <p:cNvSpPr txBox="1">
            <a:spLocks/>
          </p:cNvSpPr>
          <p:nvPr/>
        </p:nvSpPr>
        <p:spPr>
          <a:xfrm>
            <a:off x="1763688" y="4798576"/>
            <a:ext cx="5829300" cy="124470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10000"/>
          </a:bodyPr>
          <a:lstStyle>
            <a:lvl1pPr marL="257175" indent="-257175" algn="l" defTabSz="6858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dk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dk1"/>
                </a:solidFill>
                <a:latin typeface="+mn-lt"/>
                <a:ea typeface="+mn-ea"/>
                <a:cs typeface="+mn-cs"/>
              </a:defRPr>
            </a:lvl9pPr>
          </a:lstStyle>
          <a:p>
            <a:pPr marL="0" indent="0" algn="r" defTabSz="914400">
              <a:lnSpc>
                <a:spcPct val="80000"/>
              </a:lnSpc>
              <a:spcBef>
                <a:spcPct val="0"/>
              </a:spcBef>
              <a:spcAft>
                <a:spcPts val="600"/>
              </a:spcAft>
              <a:buNone/>
            </a:pPr>
            <a:endParaRPr lang="en-US" sz="5000" kern="1200" cap="all" spc="200" baseline="0" dirty="0">
              <a:solidFill>
                <a:schemeClr val="tx1">
                  <a:lumMod val="95000"/>
                  <a:lumOff val="5000"/>
                </a:schemeClr>
              </a:solidFill>
              <a:latin typeface="+mj-lt"/>
              <a:ea typeface="+mj-ea"/>
              <a:cs typeface="+mj-cs"/>
            </a:endParaRPr>
          </a:p>
          <a:p>
            <a:pPr marL="0" indent="0" algn="ctr" defTabSz="914400">
              <a:lnSpc>
                <a:spcPct val="80000"/>
              </a:lnSpc>
              <a:spcBef>
                <a:spcPct val="0"/>
              </a:spcBef>
              <a:spcAft>
                <a:spcPts val="600"/>
              </a:spcAft>
              <a:buNone/>
            </a:pPr>
            <a:r>
              <a:rPr lang="en-US" sz="5000" kern="1200" cap="all" spc="200" baseline="0" dirty="0">
                <a:solidFill>
                  <a:schemeClr val="tx1">
                    <a:lumMod val="95000"/>
                    <a:lumOff val="5000"/>
                  </a:schemeClr>
                </a:solidFill>
                <a:latin typeface="+mj-lt"/>
                <a:ea typeface="+mj-ea"/>
                <a:cs typeface="+mj-cs"/>
              </a:rPr>
              <a:t>  </a:t>
            </a:r>
            <a:r>
              <a:rPr lang="en-US" sz="5000" b="1" kern="1200" cap="all" spc="200" baseline="0" dirty="0">
                <a:ln w="22225">
                  <a:solidFill>
                    <a:schemeClr val="accent2"/>
                  </a:solidFill>
                  <a:prstDash val="solid"/>
                </a:ln>
                <a:solidFill>
                  <a:schemeClr val="tx1">
                    <a:lumMod val="95000"/>
                    <a:lumOff val="5000"/>
                  </a:schemeClr>
                </a:solidFill>
                <a:latin typeface="+mj-lt"/>
                <a:ea typeface="+mj-ea"/>
                <a:cs typeface="+mj-cs"/>
              </a:rPr>
              <a:t>LES  COMPÉTITIONS</a:t>
            </a:r>
            <a:endParaRPr lang="en-US" sz="5000" kern="1200" cap="all" spc="200" baseline="0" dirty="0">
              <a:solidFill>
                <a:schemeClr val="tx1">
                  <a:lumMod val="95000"/>
                  <a:lumOff val="5000"/>
                </a:schemeClr>
              </a:solidFill>
              <a:effectLst>
                <a:outerShdw blurRad="60007" dir="2000400" sy="-30000" kx="-800400" algn="bl" rotWithShape="0">
                  <a:prstClr val="black">
                    <a:alpha val="20000"/>
                  </a:prstClr>
                </a:outerShdw>
              </a:effectLst>
              <a:latin typeface="+mj-lt"/>
              <a:ea typeface="+mj-ea"/>
              <a:cs typeface="+mj-cs"/>
            </a:endParaRPr>
          </a:p>
        </p:txBody>
      </p:sp>
      <p:pic>
        <p:nvPicPr>
          <p:cNvPr id="2050" name="Picture 2" descr="Ceci contient une image de : ">
            <a:extLst>
              <a:ext uri="{FF2B5EF4-FFF2-40B4-BE49-F238E27FC236}">
                <a16:creationId xmlns:a16="http://schemas.microsoft.com/office/drawing/2014/main" id="{414DE2A7-41D6-47C5-9973-FFE935809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4" y="188640"/>
            <a:ext cx="4537163" cy="4383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90217"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a:latin typeface="Calibri"/>
              <a:cs typeface="Calibri"/>
            </a:endParaRPr>
          </a:p>
        </p:txBody>
      </p:sp>
      <p:sp>
        <p:nvSpPr>
          <p:cNvPr id="5" name="object 5"/>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7" name="Titre 6">
            <a:extLst>
              <a:ext uri="{FF2B5EF4-FFF2-40B4-BE49-F238E27FC236}">
                <a16:creationId xmlns:a16="http://schemas.microsoft.com/office/drawing/2014/main" id="{AA09D738-F42F-4E29-9CBE-6B8855A2B736}"/>
              </a:ext>
            </a:extLst>
          </p:cNvPr>
          <p:cNvSpPr>
            <a:spLocks noGrp="1"/>
          </p:cNvSpPr>
          <p:nvPr>
            <p:ph type="title"/>
          </p:nvPr>
        </p:nvSpPr>
        <p:spPr>
          <a:xfrm>
            <a:off x="368427" y="327858"/>
            <a:ext cx="8407146" cy="553998"/>
          </a:xfrm>
          <a:ln>
            <a:solidFill>
              <a:srgbClr val="002060"/>
            </a:solidFill>
          </a:ln>
        </p:spPr>
        <p:style>
          <a:lnRef idx="2">
            <a:schemeClr val="dk1"/>
          </a:lnRef>
          <a:fillRef idx="1">
            <a:schemeClr val="lt1"/>
          </a:fillRef>
          <a:effectRef idx="0">
            <a:schemeClr val="dk1"/>
          </a:effectRef>
          <a:fontRef idx="minor">
            <a:schemeClr val="dk1"/>
          </a:fontRef>
        </p:style>
        <p:txBody>
          <a:bodyPr/>
          <a:lstStyle/>
          <a:p>
            <a:pPr algn="ctr"/>
            <a:r>
              <a:rPr lang="fr-FR" dirty="0"/>
              <a:t>Ordre du jour</a:t>
            </a:r>
          </a:p>
        </p:txBody>
      </p:sp>
      <p:sp>
        <p:nvSpPr>
          <p:cNvPr id="8" name="Rectangle 7">
            <a:extLst>
              <a:ext uri="{FF2B5EF4-FFF2-40B4-BE49-F238E27FC236}">
                <a16:creationId xmlns:a16="http://schemas.microsoft.com/office/drawing/2014/main" id="{365A90A6-14F5-4F16-8ECB-3EDBE2F195E3}"/>
              </a:ext>
            </a:extLst>
          </p:cNvPr>
          <p:cNvSpPr/>
          <p:nvPr/>
        </p:nvSpPr>
        <p:spPr>
          <a:xfrm>
            <a:off x="720510" y="1235538"/>
            <a:ext cx="4340225" cy="3016210"/>
          </a:xfrm>
          <a:prstGeom prst="rect">
            <a:avLst/>
          </a:prstGeom>
        </p:spPr>
        <p:txBody>
          <a:bodyPr>
            <a:spAutoFit/>
          </a:bodyPr>
          <a:lstStyle/>
          <a:p>
            <a:pPr>
              <a:defRPr/>
            </a:pPr>
            <a:endParaRPr lang="fr-FR" sz="1000" dirty="0">
              <a:solidFill>
                <a:schemeClr val="tx2">
                  <a:lumMod val="75000"/>
                </a:schemeClr>
              </a:solidFill>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Adoption du PV de l’AG 2023</a:t>
            </a:r>
          </a:p>
          <a:p>
            <a:pP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Rapport moral</a:t>
            </a:r>
          </a:p>
          <a:p>
            <a:pPr>
              <a:buFont typeface="Arial" pitchFamily="34" charset="0"/>
              <a:buChar cha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Rapport d’activité</a:t>
            </a:r>
          </a:p>
          <a:p>
            <a:pPr>
              <a:buFont typeface="Arial" pitchFamily="34" charset="0"/>
              <a:buChar cha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Rapport financier</a:t>
            </a:r>
          </a:p>
          <a:p>
            <a:pPr>
              <a:buFont typeface="Arial" pitchFamily="34" charset="0"/>
              <a:buChar cha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Prévisionnel 2024/2025</a:t>
            </a:r>
          </a:p>
          <a:p>
            <a:pPr>
              <a:buFont typeface="Arial" pitchFamily="34" charset="0"/>
              <a:buChar char="•"/>
              <a:defRPr/>
            </a:pPr>
            <a:endParaRPr lang="fr-FR" dirty="0">
              <a:solidFill>
                <a:schemeClr val="tx2">
                  <a:lumMod val="75000"/>
                </a:scheme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1CC041B2-D7FD-4FAE-9089-EBB219494894}"/>
              </a:ext>
            </a:extLst>
          </p:cNvPr>
          <p:cNvSpPr/>
          <p:nvPr/>
        </p:nvSpPr>
        <p:spPr>
          <a:xfrm>
            <a:off x="4572000" y="2669052"/>
            <a:ext cx="4114800" cy="2462213"/>
          </a:xfrm>
          <a:prstGeom prst="rect">
            <a:avLst/>
          </a:prstGeom>
        </p:spPr>
        <p:txBody>
          <a:bodyPr wrap="square">
            <a:spAutoFit/>
          </a:bodyPr>
          <a:lstStyle/>
          <a:p>
            <a:pPr>
              <a:defRPr/>
            </a:pPr>
            <a:r>
              <a:rPr lang="fr-FR" dirty="0">
                <a:solidFill>
                  <a:schemeClr val="tx2">
                    <a:lumMod val="75000"/>
                  </a:schemeClr>
                </a:solidFill>
                <a:latin typeface="Times New Roman" pitchFamily="18" charset="0"/>
                <a:cs typeface="Times New Roman" pitchFamily="18" charset="0"/>
              </a:rPr>
              <a:t> </a:t>
            </a: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Rapports techniques</a:t>
            </a:r>
          </a:p>
          <a:p>
            <a:pPr>
              <a:buFont typeface="Arial" pitchFamily="34" charset="0"/>
              <a:buChar cha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Résolutions soumises aux votes</a:t>
            </a:r>
          </a:p>
          <a:p>
            <a:pPr>
              <a:defRPr/>
            </a:pPr>
            <a:endParaRPr lang="fr-FR" dirty="0">
              <a:solidFill>
                <a:schemeClr val="tx2">
                  <a:lumMod val="75000"/>
                </a:schemeClr>
              </a:solidFill>
              <a:latin typeface="Times New Roman" pitchFamily="18" charset="0"/>
              <a:cs typeface="Times New Roman" pitchFamily="18" charset="0"/>
            </a:endParaRP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Projets 2024/2025</a:t>
            </a:r>
          </a:p>
          <a:p>
            <a:pPr>
              <a:defRPr/>
            </a:pPr>
            <a:r>
              <a:rPr lang="fr-FR" dirty="0">
                <a:solidFill>
                  <a:schemeClr val="tx2">
                    <a:lumMod val="75000"/>
                  </a:schemeClr>
                </a:solidFill>
                <a:latin typeface="Times New Roman" pitchFamily="18" charset="0"/>
                <a:cs typeface="Times New Roman" pitchFamily="18" charset="0"/>
              </a:rPr>
              <a:t> </a:t>
            </a:r>
          </a:p>
          <a:p>
            <a:pPr>
              <a:buFont typeface="Arial" pitchFamily="34" charset="0"/>
              <a:buChar char="•"/>
              <a:defRPr/>
            </a:pPr>
            <a:r>
              <a:rPr lang="fr-FR" dirty="0">
                <a:solidFill>
                  <a:schemeClr val="tx2">
                    <a:lumMod val="75000"/>
                  </a:schemeClr>
                </a:solidFill>
                <a:latin typeface="Times New Roman" pitchFamily="18" charset="0"/>
                <a:cs typeface="Times New Roman" pitchFamily="18" charset="0"/>
              </a:rPr>
              <a:t>  Questions diverses</a:t>
            </a:r>
          </a:p>
          <a:p>
            <a:pPr>
              <a:defRPr/>
            </a:pPr>
            <a:endParaRPr lang="fr-FR" sz="1000" dirty="0">
              <a:solidFill>
                <a:schemeClr val="bg2"/>
              </a:solidFill>
              <a:latin typeface="Times New Roman" pitchFamily="18" charset="0"/>
              <a:cs typeface="Times New Roman" pitchFamily="18" charset="0"/>
            </a:endParaRPr>
          </a:p>
        </p:txBody>
      </p:sp>
      <p:sp>
        <p:nvSpPr>
          <p:cNvPr id="3" name="Espace réservé du numéro de diapositive 2">
            <a:extLst>
              <a:ext uri="{FF2B5EF4-FFF2-40B4-BE49-F238E27FC236}">
                <a16:creationId xmlns:a16="http://schemas.microsoft.com/office/drawing/2014/main" id="{549555BE-49C6-43F0-AD55-0C11833E2BFE}"/>
              </a:ext>
            </a:extLst>
          </p:cNvPr>
          <p:cNvSpPr>
            <a:spLocks noGrp="1"/>
          </p:cNvSpPr>
          <p:nvPr>
            <p:ph type="sldNum" sz="quarter" idx="7"/>
          </p:nvPr>
        </p:nvSpPr>
        <p:spPr/>
        <p:txBody>
          <a:bodyPr/>
          <a:lstStyle/>
          <a:p>
            <a:fld id="{B6F15528-21DE-4FAA-801E-634DDDAF4B2B}" type="slidenum">
              <a:rPr lang="fr-FR" smtClean="0"/>
              <a:t>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568952" cy="5976664"/>
          </a:xfrm>
        </p:spPr>
        <p:txBody>
          <a:bodyPr>
            <a:normAutofit fontScale="40000" lnSpcReduction="20000"/>
          </a:bodyPr>
          <a:lstStyle/>
          <a:p>
            <a:pPr marL="0" indent="0" algn="ctr">
              <a:buNone/>
            </a:pPr>
            <a:endParaRPr lang="fr-FR" sz="3200" dirty="0">
              <a:solidFill>
                <a:schemeClr val="tx2"/>
              </a:solidFill>
            </a:endParaRPr>
          </a:p>
          <a:p>
            <a:pPr marL="0" indent="0" algn="ctr">
              <a:buNone/>
            </a:pPr>
            <a:endParaRPr lang="fr-FR" sz="3200" dirty="0">
              <a:solidFill>
                <a:schemeClr val="tx2"/>
              </a:solidFill>
            </a:endParaRPr>
          </a:p>
          <a:p>
            <a:pPr marL="0" indent="0" algn="ctr">
              <a:buNone/>
            </a:pPr>
            <a:r>
              <a:rPr lang="fr-FR" sz="12800" b="1" dirty="0">
                <a:ln w="22225">
                  <a:solidFill>
                    <a:schemeClr val="accent2"/>
                  </a:solidFill>
                  <a:prstDash val="solid"/>
                </a:ln>
                <a:solidFill>
                  <a:schemeClr val="accent2">
                    <a:lumMod val="40000"/>
                    <a:lumOff val="60000"/>
                  </a:schemeClr>
                </a:solidFill>
              </a:rPr>
              <a:t>COMPÉTITION DÉPARTEMENTALE</a:t>
            </a:r>
          </a:p>
          <a:p>
            <a:pPr marL="0" indent="0" algn="ctr">
              <a:buNone/>
            </a:pPr>
            <a:r>
              <a:rPr lang="fr-FR" sz="12800" b="1" dirty="0">
                <a:ln w="22225">
                  <a:solidFill>
                    <a:schemeClr val="accent2"/>
                  </a:solidFill>
                  <a:prstDash val="solid"/>
                </a:ln>
                <a:solidFill>
                  <a:schemeClr val="accent2">
                    <a:lumMod val="40000"/>
                    <a:lumOff val="60000"/>
                  </a:schemeClr>
                </a:solidFill>
              </a:rPr>
              <a:t> des individuelles </a:t>
            </a:r>
          </a:p>
          <a:p>
            <a:pPr marL="0" indent="0" algn="ctr">
              <a:buNone/>
            </a:pPr>
            <a:r>
              <a:rPr lang="fr-FR" sz="12800" b="1" dirty="0">
                <a:ln w="22225">
                  <a:solidFill>
                    <a:schemeClr val="accent2"/>
                  </a:solidFill>
                  <a:prstDash val="solid"/>
                </a:ln>
                <a:solidFill>
                  <a:schemeClr val="accent2">
                    <a:lumMod val="40000"/>
                    <a:lumOff val="60000"/>
                  </a:schemeClr>
                </a:solidFill>
              </a:rPr>
              <a:t>JOUE LES TOURS </a:t>
            </a:r>
            <a:r>
              <a:rPr lang="fr-FR" sz="11200" b="1" dirty="0">
                <a:ln w="22225">
                  <a:solidFill>
                    <a:schemeClr val="accent2"/>
                  </a:solidFill>
                  <a:prstDash val="solid"/>
                </a:ln>
                <a:solidFill>
                  <a:schemeClr val="accent2">
                    <a:lumMod val="40000"/>
                    <a:lumOff val="60000"/>
                  </a:schemeClr>
                </a:solidFill>
              </a:rPr>
              <a:t>14 octobre  2023</a:t>
            </a:r>
          </a:p>
          <a:p>
            <a:pPr marL="0" indent="0">
              <a:buNone/>
            </a:pPr>
            <a:r>
              <a:rPr lang="fr-FR" sz="11200" b="1" dirty="0">
                <a:ln w="22225">
                  <a:solidFill>
                    <a:schemeClr val="accent2"/>
                  </a:solidFill>
                  <a:prstDash val="solid"/>
                </a:ln>
                <a:solidFill>
                  <a:schemeClr val="accent2">
                    <a:lumMod val="40000"/>
                    <a:lumOff val="60000"/>
                  </a:schemeClr>
                </a:solidFill>
              </a:rPr>
              <a:t>                            </a:t>
            </a:r>
            <a:endParaRPr lang="fr-FR" sz="11200" b="1" dirty="0">
              <a:solidFill>
                <a:schemeClr val="tx2"/>
              </a:solidFill>
            </a:endParaRPr>
          </a:p>
          <a:p>
            <a:pPr marL="0" indent="0" algn="ctr">
              <a:buNone/>
            </a:pPr>
            <a:endParaRPr lang="fr-FR" sz="9600" dirty="0">
              <a:solidFill>
                <a:schemeClr val="tx2"/>
              </a:solidFill>
            </a:endParaRPr>
          </a:p>
          <a:p>
            <a:pPr marL="0" indent="0">
              <a:buNone/>
            </a:pPr>
            <a:r>
              <a:rPr lang="fr-FR" sz="9600" dirty="0">
                <a:solidFill>
                  <a:schemeClr val="tx2"/>
                </a:solidFill>
              </a:rPr>
              <a:t>    </a:t>
            </a:r>
            <a:endParaRPr lang="fr-FR" sz="5600" dirty="0">
              <a:solidFill>
                <a:schemeClr val="tx1">
                  <a:lumMod val="85000"/>
                  <a:lumOff val="15000"/>
                </a:schemeClr>
              </a:solidFill>
            </a:endParaRPr>
          </a:p>
          <a:p>
            <a:pPr marL="0" indent="0">
              <a:buNone/>
            </a:pPr>
            <a:endParaRPr lang="fr-FR" sz="5600" dirty="0">
              <a:solidFill>
                <a:schemeClr val="tx1">
                  <a:lumMod val="85000"/>
                  <a:lumOff val="15000"/>
                </a:schemeClr>
              </a:solidFill>
            </a:endParaRPr>
          </a:p>
          <a:p>
            <a:pPr marL="0" indent="0">
              <a:buNone/>
            </a:pPr>
            <a:endParaRPr lang="fr-FR" sz="5600" dirty="0">
              <a:solidFill>
                <a:schemeClr val="tx1">
                  <a:lumMod val="85000"/>
                  <a:lumOff val="15000"/>
                </a:schemeClr>
              </a:solidFill>
            </a:endParaRPr>
          </a:p>
          <a:p>
            <a:pPr marL="0" indent="0">
              <a:buNone/>
            </a:pPr>
            <a:endParaRPr lang="fr-FR" sz="3200" dirty="0">
              <a:solidFill>
                <a:schemeClr val="tx1">
                  <a:lumMod val="85000"/>
                  <a:lumOff val="15000"/>
                </a:schemeClr>
              </a:solidFill>
            </a:endParaRPr>
          </a:p>
          <a:p>
            <a:pPr marL="0" indent="0">
              <a:buNone/>
            </a:pPr>
            <a:endParaRPr lang="fr-FR" sz="3200" dirty="0">
              <a:solidFill>
                <a:schemeClr val="tx1">
                  <a:lumMod val="85000"/>
                  <a:lumOff val="15000"/>
                </a:schemeClr>
              </a:solidFill>
            </a:endParaRPr>
          </a:p>
          <a:p>
            <a:pPr marL="0" indent="0">
              <a:buNone/>
            </a:pPr>
            <a:endParaRPr lang="fr-FR" sz="3200" dirty="0">
              <a:solidFill>
                <a:schemeClr val="tx1">
                  <a:lumMod val="85000"/>
                  <a:lumOff val="15000"/>
                </a:schemeClr>
              </a:solidFill>
            </a:endParaRPr>
          </a:p>
          <a:p>
            <a:pPr marL="0" indent="0">
              <a:buNone/>
            </a:pPr>
            <a:r>
              <a:rPr lang="fr-FR" sz="3200" dirty="0">
                <a:solidFill>
                  <a:schemeClr val="tx1">
                    <a:lumMod val="85000"/>
                    <a:lumOff val="15000"/>
                  </a:schemeClr>
                </a:solidFill>
              </a:rPr>
              <a:t>			</a:t>
            </a:r>
            <a:r>
              <a:rPr lang="fr-FR" dirty="0">
                <a:solidFill>
                  <a:schemeClr val="tx1">
                    <a:lumMod val="85000"/>
                    <a:lumOff val="15000"/>
                  </a:schemeClr>
                </a:solidFill>
              </a:rPr>
              <a:t>						</a:t>
            </a:r>
            <a:endParaRPr lang="fr-FR" dirty="0"/>
          </a:p>
        </p:txBody>
      </p:sp>
      <p:pic>
        <p:nvPicPr>
          <p:cNvPr id="5" name="Image 4">
            <a:extLst>
              <a:ext uri="{FF2B5EF4-FFF2-40B4-BE49-F238E27FC236}">
                <a16:creationId xmlns:a16="http://schemas.microsoft.com/office/drawing/2014/main" id="{F626802A-14C9-4F2D-BEC5-9013DAAAF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38" y="2719536"/>
            <a:ext cx="6515100" cy="3962400"/>
          </a:xfrm>
          <a:prstGeom prst="rect">
            <a:avLst/>
          </a:prstGeom>
        </p:spPr>
      </p:pic>
    </p:spTree>
    <p:extLst>
      <p:ext uri="{BB962C8B-B14F-4D97-AF65-F5344CB8AC3E}">
        <p14:creationId xmlns:p14="http://schemas.microsoft.com/office/powerpoint/2010/main" val="38272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436841" y="1556792"/>
          <a:ext cx="8095599" cy="4896544"/>
        </p:xfrm>
        <a:graphic>
          <a:graphicData uri="http://schemas.openxmlformats.org/drawingml/2006/table">
            <a:tbl>
              <a:tblPr>
                <a:tableStyleId>{5C22544A-7EE6-4342-B048-85BDC9FD1C3A}</a:tableStyleId>
              </a:tblPr>
              <a:tblGrid>
                <a:gridCol w="1080432">
                  <a:extLst>
                    <a:ext uri="{9D8B030D-6E8A-4147-A177-3AD203B41FA5}">
                      <a16:colId xmlns:a16="http://schemas.microsoft.com/office/drawing/2014/main" val="2859384942"/>
                    </a:ext>
                  </a:extLst>
                </a:gridCol>
                <a:gridCol w="450326">
                  <a:extLst>
                    <a:ext uri="{9D8B030D-6E8A-4147-A177-3AD203B41FA5}">
                      <a16:colId xmlns:a16="http://schemas.microsoft.com/office/drawing/2014/main" val="584984006"/>
                    </a:ext>
                  </a:extLst>
                </a:gridCol>
                <a:gridCol w="450326">
                  <a:extLst>
                    <a:ext uri="{9D8B030D-6E8A-4147-A177-3AD203B41FA5}">
                      <a16:colId xmlns:a16="http://schemas.microsoft.com/office/drawing/2014/main" val="3987282601"/>
                    </a:ext>
                  </a:extLst>
                </a:gridCol>
                <a:gridCol w="445660">
                  <a:extLst>
                    <a:ext uri="{9D8B030D-6E8A-4147-A177-3AD203B41FA5}">
                      <a16:colId xmlns:a16="http://schemas.microsoft.com/office/drawing/2014/main" val="3931035262"/>
                    </a:ext>
                  </a:extLst>
                </a:gridCol>
                <a:gridCol w="481315">
                  <a:extLst>
                    <a:ext uri="{9D8B030D-6E8A-4147-A177-3AD203B41FA5}">
                      <a16:colId xmlns:a16="http://schemas.microsoft.com/office/drawing/2014/main" val="1536144079"/>
                    </a:ext>
                  </a:extLst>
                </a:gridCol>
                <a:gridCol w="561534">
                  <a:extLst>
                    <a:ext uri="{9D8B030D-6E8A-4147-A177-3AD203B41FA5}">
                      <a16:colId xmlns:a16="http://schemas.microsoft.com/office/drawing/2014/main" val="83150652"/>
                    </a:ext>
                  </a:extLst>
                </a:gridCol>
                <a:gridCol w="561534">
                  <a:extLst>
                    <a:ext uri="{9D8B030D-6E8A-4147-A177-3AD203B41FA5}">
                      <a16:colId xmlns:a16="http://schemas.microsoft.com/office/drawing/2014/main" val="1715399393"/>
                    </a:ext>
                  </a:extLst>
                </a:gridCol>
                <a:gridCol w="561534">
                  <a:extLst>
                    <a:ext uri="{9D8B030D-6E8A-4147-A177-3AD203B41FA5}">
                      <a16:colId xmlns:a16="http://schemas.microsoft.com/office/drawing/2014/main" val="3554785776"/>
                    </a:ext>
                  </a:extLst>
                </a:gridCol>
                <a:gridCol w="561534">
                  <a:extLst>
                    <a:ext uri="{9D8B030D-6E8A-4147-A177-3AD203B41FA5}">
                      <a16:colId xmlns:a16="http://schemas.microsoft.com/office/drawing/2014/main" val="1884194288"/>
                    </a:ext>
                  </a:extLst>
                </a:gridCol>
                <a:gridCol w="641752">
                  <a:extLst>
                    <a:ext uri="{9D8B030D-6E8A-4147-A177-3AD203B41FA5}">
                      <a16:colId xmlns:a16="http://schemas.microsoft.com/office/drawing/2014/main" val="3743032424"/>
                    </a:ext>
                  </a:extLst>
                </a:gridCol>
                <a:gridCol w="668460">
                  <a:extLst>
                    <a:ext uri="{9D8B030D-6E8A-4147-A177-3AD203B41FA5}">
                      <a16:colId xmlns:a16="http://schemas.microsoft.com/office/drawing/2014/main" val="1726621154"/>
                    </a:ext>
                  </a:extLst>
                </a:gridCol>
                <a:gridCol w="534829">
                  <a:extLst>
                    <a:ext uri="{9D8B030D-6E8A-4147-A177-3AD203B41FA5}">
                      <a16:colId xmlns:a16="http://schemas.microsoft.com/office/drawing/2014/main" val="1073840737"/>
                    </a:ext>
                  </a:extLst>
                </a:gridCol>
                <a:gridCol w="534829">
                  <a:extLst>
                    <a:ext uri="{9D8B030D-6E8A-4147-A177-3AD203B41FA5}">
                      <a16:colId xmlns:a16="http://schemas.microsoft.com/office/drawing/2014/main" val="4062549524"/>
                    </a:ext>
                  </a:extLst>
                </a:gridCol>
                <a:gridCol w="561534">
                  <a:extLst>
                    <a:ext uri="{9D8B030D-6E8A-4147-A177-3AD203B41FA5}">
                      <a16:colId xmlns:a16="http://schemas.microsoft.com/office/drawing/2014/main" val="2747760672"/>
                    </a:ext>
                  </a:extLst>
                </a:gridCol>
              </a:tblGrid>
              <a:tr h="1205285">
                <a:tc>
                  <a:txBody>
                    <a:bodyPr/>
                    <a:lstStyle/>
                    <a:p>
                      <a:pPr algn="ctr" fontAlgn="ctr"/>
                      <a:r>
                        <a:rPr lang="fr-FR" sz="900" u="none" strike="noStrike" dirty="0">
                          <a:effectLst/>
                        </a:rPr>
                        <a:t>CLUB:</a:t>
                      </a:r>
                      <a:endParaRPr lang="fr-FR" sz="900" b="0" i="0" u="none" strike="noStrike" dirty="0">
                        <a:solidFill>
                          <a:srgbClr val="000000"/>
                        </a:solidFill>
                        <a:effectLst/>
                        <a:latin typeface="Arial" panose="020B0604020202020204" pitchFamily="34" charset="0"/>
                      </a:endParaRPr>
                    </a:p>
                  </a:txBody>
                  <a:tcPr marL="5726" marR="5726" marT="5726" marB="0" anchor="ctr"/>
                </a:tc>
                <a:tc>
                  <a:txBody>
                    <a:bodyPr/>
                    <a:lstStyle/>
                    <a:p>
                      <a:pPr algn="ctr" fontAlgn="ctr"/>
                      <a:r>
                        <a:rPr lang="fr-FR" sz="800" u="none" strike="noStrike" dirty="0">
                          <a:effectLst/>
                        </a:rPr>
                        <a:t>REG</a:t>
                      </a:r>
                      <a:endParaRPr lang="fr-FR" sz="800" u="none" strike="noStrike" baseline="0" dirty="0">
                        <a:effectLst/>
                      </a:endParaRPr>
                    </a:p>
                    <a:p>
                      <a:pPr algn="ctr" fontAlgn="ctr"/>
                      <a:r>
                        <a:rPr lang="fr-FR" sz="800" u="none" strike="noStrike" baseline="0" dirty="0">
                          <a:effectLst/>
                        </a:rPr>
                        <a:t>12/13</a:t>
                      </a:r>
                      <a:endParaRPr lang="fr-FR" sz="800" b="0" i="0" u="none" strike="noStrike" dirty="0">
                        <a:solidFill>
                          <a:srgbClr val="000000"/>
                        </a:solidFill>
                        <a:effectLst/>
                        <a:latin typeface="Calibri" panose="020F0502020204030204" pitchFamily="34" charset="0"/>
                      </a:endParaRPr>
                    </a:p>
                  </a:txBody>
                  <a:tcPr marL="5726" marR="5726" marT="5726" marB="0" anchor="ctr">
                    <a:solidFill>
                      <a:schemeClr val="accent1">
                        <a:lumMod val="40000"/>
                        <a:lumOff val="60000"/>
                      </a:schemeClr>
                    </a:solidFill>
                  </a:tcPr>
                </a:tc>
                <a:tc>
                  <a:txBody>
                    <a:bodyPr/>
                    <a:lstStyle/>
                    <a:p>
                      <a:pPr algn="ctr" fontAlgn="ctr"/>
                      <a:r>
                        <a:rPr lang="fr-FR" sz="800" u="none" strike="noStrike" dirty="0">
                          <a:effectLst/>
                        </a:rPr>
                        <a:t>REG</a:t>
                      </a:r>
                    </a:p>
                    <a:p>
                      <a:pPr algn="ctr" fontAlgn="ctr"/>
                      <a:r>
                        <a:rPr lang="fr-FR" sz="800" b="0" i="0" u="none" strike="noStrike" dirty="0">
                          <a:solidFill>
                            <a:srgbClr val="000000"/>
                          </a:solidFill>
                          <a:effectLst/>
                          <a:latin typeface="Calibri" panose="020F0502020204030204" pitchFamily="34" charset="0"/>
                        </a:rPr>
                        <a:t>14/15</a:t>
                      </a:r>
                    </a:p>
                  </a:txBody>
                  <a:tcPr marL="5726" marR="5726" marT="5726" marB="0" anchor="ctr">
                    <a:solidFill>
                      <a:schemeClr val="accent1">
                        <a:lumMod val="40000"/>
                        <a:lumOff val="60000"/>
                      </a:schemeClr>
                    </a:solidFill>
                  </a:tcPr>
                </a:tc>
                <a:tc>
                  <a:txBody>
                    <a:bodyPr/>
                    <a:lstStyle/>
                    <a:p>
                      <a:pPr algn="ctr" fontAlgn="ctr"/>
                      <a:r>
                        <a:rPr lang="fr-FR" sz="800" b="0" i="0" u="none" strike="noStrike" dirty="0">
                          <a:solidFill>
                            <a:srgbClr val="000000"/>
                          </a:solidFill>
                          <a:effectLst/>
                          <a:latin typeface="Calibri" panose="020F0502020204030204" pitchFamily="34" charset="0"/>
                        </a:rPr>
                        <a:t>REG </a:t>
                      </a:r>
                    </a:p>
                    <a:p>
                      <a:pPr algn="ctr" fontAlgn="ctr"/>
                      <a:r>
                        <a:rPr lang="fr-FR" sz="800" b="0" i="0" u="none" strike="noStrike" dirty="0">
                          <a:solidFill>
                            <a:srgbClr val="000000"/>
                          </a:solidFill>
                          <a:effectLst/>
                          <a:latin typeface="Calibri" panose="020F0502020204030204" pitchFamily="34" charset="0"/>
                        </a:rPr>
                        <a:t>16/17</a:t>
                      </a:r>
                    </a:p>
                  </a:txBody>
                  <a:tcPr marL="5726" marR="5726" marT="5726" marB="0" anchor="ctr">
                    <a:solidFill>
                      <a:schemeClr val="accent1">
                        <a:lumMod val="40000"/>
                        <a:lumOff val="60000"/>
                      </a:schemeClr>
                    </a:solidFill>
                  </a:tcPr>
                </a:tc>
                <a:tc>
                  <a:txBody>
                    <a:bodyPr/>
                    <a:lstStyle/>
                    <a:p>
                      <a:pPr algn="ctr" fontAlgn="ctr"/>
                      <a:r>
                        <a:rPr lang="fr-FR" sz="1000" b="0" i="0" u="none" strike="noStrike" dirty="0">
                          <a:solidFill>
                            <a:srgbClr val="000000"/>
                          </a:solidFill>
                          <a:effectLst/>
                          <a:latin typeface="Calibri" panose="020F0502020204030204" pitchFamily="34" charset="0"/>
                        </a:rPr>
                        <a:t>FED</a:t>
                      </a:r>
                    </a:p>
                    <a:p>
                      <a:pPr algn="ctr" fontAlgn="ctr"/>
                      <a:r>
                        <a:rPr lang="fr-FR" sz="1000" b="0" i="0" u="none" strike="noStrike" dirty="0">
                          <a:solidFill>
                            <a:srgbClr val="000000"/>
                          </a:solidFill>
                          <a:effectLst/>
                          <a:latin typeface="Calibri" panose="020F0502020204030204" pitchFamily="34" charset="0"/>
                        </a:rPr>
                        <a:t>14/15</a:t>
                      </a:r>
                    </a:p>
                  </a:txBody>
                  <a:tcPr marL="5726" marR="5726" marT="5726" marB="0" anchor="ctr">
                    <a:solidFill>
                      <a:schemeClr val="accent4">
                        <a:lumMod val="40000"/>
                        <a:lumOff val="60000"/>
                      </a:schemeClr>
                    </a:solidFill>
                  </a:tcPr>
                </a:tc>
                <a:tc>
                  <a:txBody>
                    <a:bodyPr/>
                    <a:lstStyle/>
                    <a:p>
                      <a:pPr algn="ctr" fontAlgn="ctr"/>
                      <a:endParaRPr lang="fr-FR" sz="1200" b="0" i="0" u="none" strike="noStrike" dirty="0">
                        <a:solidFill>
                          <a:srgbClr val="000000"/>
                        </a:solidFill>
                        <a:effectLst/>
                        <a:latin typeface="Calibri" panose="020F0502020204030204" pitchFamily="34" charset="0"/>
                      </a:endParaRPr>
                    </a:p>
                    <a:p>
                      <a:pPr algn="ctr" fontAlgn="ctr"/>
                      <a:r>
                        <a:rPr lang="fr-FR" sz="1200" b="0" i="0" u="none" strike="noStrike" dirty="0">
                          <a:solidFill>
                            <a:srgbClr val="000000"/>
                          </a:solidFill>
                          <a:effectLst/>
                          <a:latin typeface="Calibri" panose="020F0502020204030204" pitchFamily="34" charset="0"/>
                        </a:rPr>
                        <a:t>FED</a:t>
                      </a:r>
                    </a:p>
                    <a:p>
                      <a:pPr algn="ctr" fontAlgn="ctr"/>
                      <a:r>
                        <a:rPr lang="fr-FR" sz="1000" b="0" i="0" u="none" strike="noStrike" dirty="0">
                          <a:solidFill>
                            <a:srgbClr val="000000"/>
                          </a:solidFill>
                          <a:effectLst/>
                          <a:latin typeface="Calibri" panose="020F0502020204030204" pitchFamily="34" charset="0"/>
                        </a:rPr>
                        <a:t>16/17 </a:t>
                      </a:r>
                    </a:p>
                    <a:p>
                      <a:pPr algn="ctr" fontAlgn="ctr"/>
                      <a:r>
                        <a:rPr lang="fr-FR" sz="1000" b="0" i="0" u="none" strike="noStrike" dirty="0">
                          <a:solidFill>
                            <a:srgbClr val="000000"/>
                          </a:solidFill>
                          <a:effectLst/>
                          <a:latin typeface="Calibri" panose="020F0502020204030204" pitchFamily="34" charset="0"/>
                        </a:rPr>
                        <a:t>ans</a:t>
                      </a:r>
                    </a:p>
                  </a:txBody>
                  <a:tcPr marL="5726" marR="5726" marT="5726" marB="0" anchor="ctr">
                    <a:solidFill>
                      <a:schemeClr val="accent4">
                        <a:lumMod val="40000"/>
                        <a:lumOff val="60000"/>
                      </a:schemeClr>
                    </a:solidFill>
                  </a:tcPr>
                </a:tc>
                <a:tc>
                  <a:txBody>
                    <a:bodyPr/>
                    <a:lstStyle/>
                    <a:p>
                      <a:pPr algn="ctr" fontAlgn="ctr"/>
                      <a:r>
                        <a:rPr lang="fr-FR" sz="1000" b="0" i="0" u="none" strike="noStrike" dirty="0">
                          <a:solidFill>
                            <a:srgbClr val="000000"/>
                          </a:solidFill>
                          <a:effectLst/>
                          <a:latin typeface="Calibri" panose="020F0502020204030204" pitchFamily="34" charset="0"/>
                        </a:rPr>
                        <a:t>FED </a:t>
                      </a:r>
                    </a:p>
                    <a:p>
                      <a:pPr algn="ctr" fontAlgn="ctr"/>
                      <a:r>
                        <a:rPr lang="fr-FR" sz="1000" b="0" i="0" u="none" strike="noStrike" dirty="0">
                          <a:solidFill>
                            <a:srgbClr val="000000"/>
                          </a:solidFill>
                          <a:effectLst/>
                          <a:latin typeface="Calibri" panose="020F0502020204030204" pitchFamily="34" charset="0"/>
                        </a:rPr>
                        <a:t>18 ET +</a:t>
                      </a:r>
                    </a:p>
                  </a:txBody>
                  <a:tcPr marL="5726" marR="5726" marT="5726" marB="0" anchor="ctr">
                    <a:solidFill>
                      <a:schemeClr val="accent4">
                        <a:lumMod val="40000"/>
                        <a:lumOff val="60000"/>
                      </a:schemeClr>
                    </a:solidFill>
                  </a:tcPr>
                </a:tc>
                <a:tc>
                  <a:txBody>
                    <a:bodyPr/>
                    <a:lstStyle/>
                    <a:p>
                      <a:pPr algn="ctr" fontAlgn="ctr"/>
                      <a:r>
                        <a:rPr lang="fr-FR" sz="900" b="0" i="0" u="none" strike="noStrike" dirty="0">
                          <a:solidFill>
                            <a:srgbClr val="000000"/>
                          </a:solidFill>
                          <a:effectLst/>
                          <a:latin typeface="Calibri" panose="020F0502020204030204" pitchFamily="34" charset="0"/>
                        </a:rPr>
                        <a:t>NAT</a:t>
                      </a:r>
                    </a:p>
                    <a:p>
                      <a:pPr algn="ctr" fontAlgn="ctr"/>
                      <a:endParaRPr lang="fr-FR" sz="900" b="0" i="0" u="none" strike="noStrike" dirty="0">
                        <a:solidFill>
                          <a:srgbClr val="000000"/>
                        </a:solidFill>
                        <a:effectLst/>
                        <a:latin typeface="Calibri" panose="020F0502020204030204" pitchFamily="34" charset="0"/>
                      </a:endParaRPr>
                    </a:p>
                    <a:p>
                      <a:pPr algn="ctr" fontAlgn="ctr"/>
                      <a:r>
                        <a:rPr lang="fr-FR" sz="900" b="0" i="0" u="none" strike="noStrike" dirty="0">
                          <a:solidFill>
                            <a:srgbClr val="000000"/>
                          </a:solidFill>
                          <a:effectLst/>
                          <a:latin typeface="Calibri" panose="020F0502020204030204" pitchFamily="34" charset="0"/>
                        </a:rPr>
                        <a:t>7/9ans</a:t>
                      </a:r>
                    </a:p>
                  </a:txBody>
                  <a:tcPr marL="5726" marR="5726" marT="5726" marB="0" anchor="ctr">
                    <a:solidFill>
                      <a:schemeClr val="accent6">
                        <a:lumMod val="60000"/>
                        <a:lumOff val="40000"/>
                      </a:schemeClr>
                    </a:solidFill>
                  </a:tcPr>
                </a:tc>
                <a:tc>
                  <a:txBody>
                    <a:bodyPr/>
                    <a:lstStyle/>
                    <a:p>
                      <a:pPr algn="ctr" fontAlgn="ctr"/>
                      <a:r>
                        <a:rPr lang="fr-FR" sz="900" b="0" i="0" u="none" strike="noStrike" dirty="0">
                          <a:solidFill>
                            <a:srgbClr val="000000"/>
                          </a:solidFill>
                          <a:effectLst/>
                          <a:latin typeface="Calibri" panose="020F0502020204030204" pitchFamily="34" charset="0"/>
                        </a:rPr>
                        <a:t>NAT B 14/15 </a:t>
                      </a:r>
                    </a:p>
                  </a:txBody>
                  <a:tcPr marL="5726" marR="5726" marT="5726" marB="0" anchor="ctr">
                    <a:solidFill>
                      <a:schemeClr val="accent6">
                        <a:lumMod val="60000"/>
                        <a:lumOff val="40000"/>
                      </a:schemeClr>
                    </a:solidFill>
                  </a:tcPr>
                </a:tc>
                <a:tc>
                  <a:txBody>
                    <a:bodyPr/>
                    <a:lstStyle/>
                    <a:p>
                      <a:pPr algn="ctr" fontAlgn="ctr"/>
                      <a:endParaRPr lang="fr-FR" sz="900" b="0" i="0" u="none" strike="noStrike" dirty="0">
                        <a:solidFill>
                          <a:srgbClr val="000000"/>
                        </a:solidFill>
                        <a:effectLst/>
                        <a:latin typeface="Calibri" panose="020F0502020204030204" pitchFamily="34" charset="0"/>
                      </a:endParaRPr>
                    </a:p>
                    <a:p>
                      <a:pPr algn="ctr" fontAlgn="ctr"/>
                      <a:r>
                        <a:rPr lang="fr-FR" sz="900" b="0" i="0" u="none" strike="noStrike" dirty="0">
                          <a:solidFill>
                            <a:srgbClr val="000000"/>
                          </a:solidFill>
                          <a:effectLst/>
                          <a:latin typeface="Calibri" panose="020F0502020204030204" pitchFamily="34" charset="0"/>
                        </a:rPr>
                        <a:t>NAT</a:t>
                      </a:r>
                    </a:p>
                    <a:p>
                      <a:pPr algn="ctr" fontAlgn="ctr"/>
                      <a:r>
                        <a:rPr lang="fr-FR" sz="900" b="0" i="0" u="none" strike="noStrike" dirty="0">
                          <a:solidFill>
                            <a:srgbClr val="000000"/>
                          </a:solidFill>
                          <a:effectLst/>
                          <a:latin typeface="Calibri" panose="020F0502020204030204" pitchFamily="34" charset="0"/>
                        </a:rPr>
                        <a:t>C</a:t>
                      </a:r>
                    </a:p>
                    <a:p>
                      <a:pPr algn="ctr" fontAlgn="ctr"/>
                      <a:r>
                        <a:rPr lang="fr-FR" sz="900" b="0" i="0" u="none" strike="noStrike" dirty="0">
                          <a:solidFill>
                            <a:srgbClr val="000000"/>
                          </a:solidFill>
                          <a:effectLst/>
                          <a:latin typeface="Calibri" panose="020F0502020204030204" pitchFamily="34" charset="0"/>
                        </a:rPr>
                        <a:t>10/11 ans</a:t>
                      </a:r>
                    </a:p>
                    <a:p>
                      <a:pPr algn="ctr" fontAlgn="ctr"/>
                      <a:endParaRPr lang="fr-FR" sz="900" b="0" i="0" u="none" strike="noStrike" dirty="0">
                        <a:solidFill>
                          <a:srgbClr val="000000"/>
                        </a:solidFill>
                        <a:effectLst/>
                        <a:latin typeface="Calibri" panose="020F0502020204030204" pitchFamily="34" charset="0"/>
                      </a:endParaRPr>
                    </a:p>
                  </a:txBody>
                  <a:tcPr marL="5726" marR="5726" marT="5726" marB="0" anchor="ctr">
                    <a:solidFill>
                      <a:schemeClr val="accent6">
                        <a:lumMod val="60000"/>
                        <a:lumOff val="40000"/>
                      </a:schemeClr>
                    </a:solidFill>
                  </a:tcPr>
                </a:tc>
                <a:tc>
                  <a:txBody>
                    <a:bodyPr/>
                    <a:lstStyle/>
                    <a:p>
                      <a:pPr algn="ctr" fontAlgn="ctr"/>
                      <a:endParaRPr lang="fr-FR" sz="900" b="0" i="0" u="none" strike="noStrike" dirty="0">
                        <a:solidFill>
                          <a:srgbClr val="000000"/>
                        </a:solidFill>
                        <a:effectLst/>
                        <a:latin typeface="Calibri" panose="020F0502020204030204" pitchFamily="34" charset="0"/>
                      </a:endParaRPr>
                    </a:p>
                    <a:p>
                      <a:pPr algn="ctr" fontAlgn="ctr"/>
                      <a:r>
                        <a:rPr lang="fr-FR" sz="900" b="0" i="0" u="none" strike="noStrike" dirty="0">
                          <a:solidFill>
                            <a:srgbClr val="000000"/>
                          </a:solidFill>
                          <a:effectLst/>
                          <a:latin typeface="Calibri" panose="020F0502020204030204" pitchFamily="34" charset="0"/>
                        </a:rPr>
                        <a:t>NAT</a:t>
                      </a:r>
                    </a:p>
                    <a:p>
                      <a:pPr algn="ctr" fontAlgn="ctr"/>
                      <a:r>
                        <a:rPr lang="fr-FR" sz="900" b="0" i="0" u="none" strike="noStrike" dirty="0">
                          <a:solidFill>
                            <a:srgbClr val="000000"/>
                          </a:solidFill>
                          <a:effectLst/>
                          <a:latin typeface="Calibri" panose="020F0502020204030204" pitchFamily="34" charset="0"/>
                        </a:rPr>
                        <a:t>C</a:t>
                      </a:r>
                    </a:p>
                    <a:p>
                      <a:pPr algn="ctr" fontAlgn="ctr"/>
                      <a:r>
                        <a:rPr lang="fr-FR" sz="900" b="0" i="0" u="none" strike="noStrike" dirty="0">
                          <a:solidFill>
                            <a:srgbClr val="000000"/>
                          </a:solidFill>
                          <a:effectLst/>
                          <a:latin typeface="Calibri" panose="020F0502020204030204" pitchFamily="34" charset="0"/>
                        </a:rPr>
                        <a:t>12/ 13 ans</a:t>
                      </a:r>
                    </a:p>
                    <a:p>
                      <a:pPr algn="ctr" fontAlgn="ctr"/>
                      <a:endParaRPr lang="fr-FR" sz="900" b="0" i="0" u="none" strike="noStrike" dirty="0">
                        <a:solidFill>
                          <a:srgbClr val="000000"/>
                        </a:solidFill>
                        <a:effectLst/>
                        <a:latin typeface="Calibri" panose="020F0502020204030204" pitchFamily="34" charset="0"/>
                      </a:endParaRPr>
                    </a:p>
                  </a:txBody>
                  <a:tcPr marL="5726" marR="5726" marT="5726" marB="0" anchor="ctr">
                    <a:solidFill>
                      <a:schemeClr val="accent6">
                        <a:lumMod val="60000"/>
                        <a:lumOff val="40000"/>
                      </a:schemeClr>
                    </a:solidFill>
                  </a:tcPr>
                </a:tc>
                <a:tc>
                  <a:txBody>
                    <a:bodyPr/>
                    <a:lstStyle/>
                    <a:p>
                      <a:pPr algn="ctr" fontAlgn="ctr"/>
                      <a:r>
                        <a:rPr lang="fr-FR" sz="900" b="0" i="0" u="none" strike="noStrike" dirty="0">
                          <a:solidFill>
                            <a:srgbClr val="000000"/>
                          </a:solidFill>
                          <a:effectLst/>
                          <a:latin typeface="Calibri" panose="020F0502020204030204" pitchFamily="34" charset="0"/>
                        </a:rPr>
                        <a:t>NAT C</a:t>
                      </a:r>
                    </a:p>
                    <a:p>
                      <a:pPr algn="ctr" fontAlgn="ctr"/>
                      <a:r>
                        <a:rPr lang="fr-FR" sz="900" b="0" i="0" u="none" strike="noStrike" dirty="0">
                          <a:solidFill>
                            <a:srgbClr val="000000"/>
                          </a:solidFill>
                          <a:effectLst/>
                          <a:latin typeface="Calibri" panose="020F0502020204030204" pitchFamily="34" charset="0"/>
                        </a:rPr>
                        <a:t>14/15 ans </a:t>
                      </a:r>
                    </a:p>
                  </a:txBody>
                  <a:tcPr marL="5726" marR="5726" marT="5726" marB="0" anchor="ctr">
                    <a:solidFill>
                      <a:schemeClr val="accent6">
                        <a:lumMod val="60000"/>
                        <a:lumOff val="40000"/>
                      </a:schemeClr>
                    </a:solidFill>
                  </a:tcPr>
                </a:tc>
                <a:tc>
                  <a:txBody>
                    <a:bodyPr/>
                    <a:lstStyle/>
                    <a:p>
                      <a:pPr algn="ctr" fontAlgn="ctr"/>
                      <a:r>
                        <a:rPr lang="fr-FR" sz="900" b="0" i="0" u="none" strike="noStrike" dirty="0">
                          <a:solidFill>
                            <a:srgbClr val="000000"/>
                          </a:solidFill>
                          <a:effectLst/>
                          <a:latin typeface="Calibri" panose="020F0502020204030204" pitchFamily="34" charset="0"/>
                        </a:rPr>
                        <a:t>NAT C</a:t>
                      </a:r>
                    </a:p>
                    <a:p>
                      <a:pPr algn="ctr" fontAlgn="ctr"/>
                      <a:r>
                        <a:rPr lang="fr-FR" sz="900" b="0" i="0" u="none" strike="noStrike" dirty="0">
                          <a:solidFill>
                            <a:srgbClr val="000000"/>
                          </a:solidFill>
                          <a:effectLst/>
                          <a:latin typeface="Calibri" panose="020F0502020204030204" pitchFamily="34" charset="0"/>
                        </a:rPr>
                        <a:t>16/17 ans</a:t>
                      </a:r>
                    </a:p>
                  </a:txBody>
                  <a:tcPr marL="5726" marR="5726" marT="5726" marB="0" anchor="ctr">
                    <a:solidFill>
                      <a:schemeClr val="accent6">
                        <a:lumMod val="60000"/>
                        <a:lumOff val="40000"/>
                      </a:schemeClr>
                    </a:solidFill>
                  </a:tcPr>
                </a:tc>
                <a:tc>
                  <a:txBody>
                    <a:bodyPr/>
                    <a:lstStyle/>
                    <a:p>
                      <a:pPr algn="ctr" fontAlgn="ctr"/>
                      <a:endParaRPr lang="fr-FR" sz="900" b="0" i="0" u="none" strike="noStrike" dirty="0">
                        <a:solidFill>
                          <a:srgbClr val="000000"/>
                        </a:solidFill>
                        <a:effectLst/>
                        <a:latin typeface="Calibri" panose="020F0502020204030204" pitchFamily="34" charset="0"/>
                      </a:endParaRPr>
                    </a:p>
                    <a:p>
                      <a:pPr algn="ctr" fontAlgn="ctr"/>
                      <a:r>
                        <a:rPr lang="fr-FR" sz="900" b="0" i="0" u="none" strike="noStrike" dirty="0">
                          <a:solidFill>
                            <a:srgbClr val="000000"/>
                          </a:solidFill>
                          <a:effectLst/>
                          <a:latin typeface="Calibri" panose="020F0502020204030204" pitchFamily="34" charset="0"/>
                        </a:rPr>
                        <a:t>NAT</a:t>
                      </a:r>
                    </a:p>
                    <a:p>
                      <a:pPr algn="ctr" fontAlgn="ctr"/>
                      <a:r>
                        <a:rPr lang="fr-FR" sz="900" b="0" i="0" u="none" strike="noStrike" dirty="0">
                          <a:solidFill>
                            <a:srgbClr val="000000"/>
                          </a:solidFill>
                          <a:effectLst/>
                          <a:latin typeface="Calibri" panose="020F0502020204030204" pitchFamily="34" charset="0"/>
                        </a:rPr>
                        <a:t>c</a:t>
                      </a:r>
                    </a:p>
                    <a:p>
                      <a:pPr algn="ctr" fontAlgn="ctr"/>
                      <a:r>
                        <a:rPr lang="fr-FR" sz="900" b="0" i="0" u="none" strike="noStrike" dirty="0">
                          <a:solidFill>
                            <a:srgbClr val="000000"/>
                          </a:solidFill>
                          <a:effectLst/>
                          <a:latin typeface="Calibri" panose="020F0502020204030204" pitchFamily="34" charset="0"/>
                        </a:rPr>
                        <a:t>18 et +</a:t>
                      </a:r>
                    </a:p>
                    <a:p>
                      <a:pPr algn="ctr" fontAlgn="ctr"/>
                      <a:endParaRPr lang="fr-FR" sz="900" b="0" i="0" u="none" strike="noStrike" dirty="0">
                        <a:solidFill>
                          <a:srgbClr val="000000"/>
                        </a:solidFill>
                        <a:effectLst/>
                        <a:latin typeface="Calibri" panose="020F0502020204030204" pitchFamily="34" charset="0"/>
                      </a:endParaRPr>
                    </a:p>
                  </a:txBody>
                  <a:tcPr marL="5726" marR="5726" marT="5726" marB="0" anchor="ctr">
                    <a:solidFill>
                      <a:schemeClr val="accent6">
                        <a:lumMod val="60000"/>
                        <a:lumOff val="40000"/>
                      </a:schemeClr>
                    </a:solidFill>
                  </a:tcPr>
                </a:tc>
                <a:extLst>
                  <a:ext uri="{0D108BD9-81ED-4DB2-BD59-A6C34878D82A}">
                    <a16:rowId xmlns:a16="http://schemas.microsoft.com/office/drawing/2014/main" val="3159535769"/>
                  </a:ext>
                </a:extLst>
              </a:tr>
              <a:tr h="1668118">
                <a:tc>
                  <a:txBody>
                    <a:bodyPr/>
                    <a:lstStyle/>
                    <a:p>
                      <a:pPr algn="ctr" fontAlgn="ctr"/>
                      <a:r>
                        <a:rPr lang="fr-FR" sz="1400" u="none" strike="noStrike" dirty="0">
                          <a:effectLst/>
                        </a:rPr>
                        <a:t>JOUÉ LES TOURS</a:t>
                      </a:r>
                      <a:endParaRPr lang="fr-FR" sz="1400" b="0" i="0" u="none" strike="noStrike" dirty="0">
                        <a:solidFill>
                          <a:srgbClr val="000000"/>
                        </a:solidFill>
                        <a:effectLst/>
                        <a:latin typeface="Arial" panose="020B0604020202020204" pitchFamily="34" charset="0"/>
                      </a:endParaRPr>
                    </a:p>
                  </a:txBody>
                  <a:tcPr marL="5726" marR="5726" marT="5726" marB="0" anchor="ctr"/>
                </a:tc>
                <a:tc>
                  <a:txBody>
                    <a:bodyPr/>
                    <a:lstStyle/>
                    <a:p>
                      <a:pPr algn="ctr" fontAlgn="ctr"/>
                      <a:r>
                        <a:rPr lang="fr-FR" sz="1400" b="0" i="0" u="none" strike="noStrike" dirty="0">
                          <a:solidFill>
                            <a:srgbClr val="000000"/>
                          </a:solidFill>
                          <a:effectLst/>
                          <a:latin typeface="Arial" panose="020B0604020202020204" pitchFamily="34" charset="0"/>
                        </a:rPr>
                        <a:t>2</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1">
                        <a:lumMod val="40000"/>
                        <a:lumOff val="6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1</a:t>
                      </a:r>
                    </a:p>
                  </a:txBody>
                  <a:tcPr marL="5726" marR="5726" marT="5726" marB="0" anchor="ctr">
                    <a:solidFill>
                      <a:schemeClr val="accent4">
                        <a:lumMod val="40000"/>
                        <a:lumOff val="60000"/>
                      </a:schemeClr>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5726" marR="5726" marT="5726" marB="0" anchor="ctr">
                    <a:solidFill>
                      <a:schemeClr val="accent4">
                        <a:lumMod val="40000"/>
                        <a:lumOff val="60000"/>
                      </a:schemeClr>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5726" marR="5726" marT="5726" marB="0" anchor="ctr">
                    <a:solidFill>
                      <a:schemeClr val="accent4">
                        <a:lumMod val="40000"/>
                        <a:lumOff val="6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3</a:t>
                      </a:r>
                    </a:p>
                  </a:txBody>
                  <a:tcPr marL="5726" marR="5726" marT="5726" marB="0" anchor="ctr">
                    <a:solidFill>
                      <a:schemeClr val="accent6">
                        <a:lumMod val="60000"/>
                        <a:lumOff val="4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2</a:t>
                      </a:r>
                    </a:p>
                  </a:txBody>
                  <a:tcPr marL="5726" marR="5726" marT="5726" marB="0" anchor="ctr">
                    <a:solidFill>
                      <a:schemeClr val="accent6">
                        <a:lumMod val="60000"/>
                        <a:lumOff val="40000"/>
                      </a:schemeClr>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5726" marR="5726" marT="5726" marB="0" anchor="ctr">
                    <a:solidFill>
                      <a:schemeClr val="accent6">
                        <a:lumMod val="60000"/>
                        <a:lumOff val="40000"/>
                      </a:schemeClr>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5726" marR="5726" marT="5726" marB="0" anchor="ctr">
                    <a:solidFill>
                      <a:schemeClr val="accent6">
                        <a:lumMod val="60000"/>
                        <a:lumOff val="4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1</a:t>
                      </a:r>
                    </a:p>
                  </a:txBody>
                  <a:tcPr marL="5726" marR="5726" marT="5726" marB="0" anchor="ctr">
                    <a:solidFill>
                      <a:schemeClr val="accent6">
                        <a:lumMod val="60000"/>
                        <a:lumOff val="40000"/>
                      </a:schemeClr>
                    </a:solidFill>
                  </a:tcPr>
                </a:tc>
                <a:tc>
                  <a:txBody>
                    <a:bodyPr/>
                    <a:lstStyle/>
                    <a:p>
                      <a:pPr algn="ctr" fontAlgn="ctr"/>
                      <a:endParaRPr lang="fr-FR" sz="1400" b="0" i="0" u="none" strike="noStrike" dirty="0">
                        <a:solidFill>
                          <a:srgbClr val="000000"/>
                        </a:solidFill>
                        <a:effectLst/>
                        <a:latin typeface="Arial" panose="020B0604020202020204" pitchFamily="34" charset="0"/>
                      </a:endParaRPr>
                    </a:p>
                  </a:txBody>
                  <a:tcPr marL="5726" marR="5726" marT="5726" marB="0" anchor="ctr">
                    <a:solidFill>
                      <a:schemeClr val="accent6">
                        <a:lumMod val="60000"/>
                        <a:lumOff val="4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2</a:t>
                      </a:r>
                    </a:p>
                  </a:txBody>
                  <a:tcPr marL="5726" marR="5726" marT="5726" marB="0" anchor="ctr">
                    <a:solidFill>
                      <a:schemeClr val="accent6">
                        <a:lumMod val="60000"/>
                        <a:lumOff val="40000"/>
                      </a:schemeClr>
                    </a:solidFill>
                  </a:tcPr>
                </a:tc>
                <a:extLst>
                  <a:ext uri="{0D108BD9-81ED-4DB2-BD59-A6C34878D82A}">
                    <a16:rowId xmlns:a16="http://schemas.microsoft.com/office/drawing/2014/main" val="12277634"/>
                  </a:ext>
                </a:extLst>
              </a:tr>
              <a:tr h="1870701">
                <a:tc>
                  <a:txBody>
                    <a:bodyPr/>
                    <a:lstStyle/>
                    <a:p>
                      <a:pPr algn="ctr" fontAlgn="ctr"/>
                      <a:r>
                        <a:rPr lang="fr-FR" sz="1400" b="0" i="0" u="none" strike="noStrike" dirty="0">
                          <a:solidFill>
                            <a:srgbClr val="000000"/>
                          </a:solidFill>
                          <a:effectLst/>
                          <a:latin typeface="Arial" panose="020B0604020202020204" pitchFamily="34" charset="0"/>
                        </a:rPr>
                        <a:t>LIGUEIL</a:t>
                      </a:r>
                    </a:p>
                  </a:txBody>
                  <a:tcPr marL="5726" marR="5726" marT="5726" marB="0" anchor="ctr"/>
                </a:tc>
                <a:tc>
                  <a:txBody>
                    <a:bodyPr/>
                    <a:lstStyle/>
                    <a:p>
                      <a:pPr algn="ctr" fontAlgn="ctr"/>
                      <a:r>
                        <a:rPr lang="fr-FR" sz="1400" b="0" i="0" u="none" strike="noStrike" dirty="0">
                          <a:solidFill>
                            <a:srgbClr val="000000"/>
                          </a:solidFill>
                          <a:effectLst/>
                          <a:latin typeface="Arial" panose="020B0604020202020204" pitchFamily="34" charset="0"/>
                        </a:rPr>
                        <a:t>4</a:t>
                      </a:r>
                    </a:p>
                  </a:txBody>
                  <a:tcPr marL="5726" marR="5726" marT="5726" marB="0" anchor="ctr">
                    <a:solidFill>
                      <a:schemeClr val="accent1">
                        <a:lumMod val="40000"/>
                        <a:lumOff val="6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3</a:t>
                      </a:r>
                    </a:p>
                  </a:txBody>
                  <a:tcPr marL="5726" marR="5726" marT="5726" marB="0" anchor="ctr">
                    <a:solidFill>
                      <a:schemeClr val="accent1">
                        <a:lumMod val="40000"/>
                        <a:lumOff val="60000"/>
                      </a:schemeClr>
                    </a:solidFill>
                  </a:tcPr>
                </a:tc>
                <a:tc>
                  <a:txBody>
                    <a:bodyPr/>
                    <a:lstStyle/>
                    <a:p>
                      <a:pPr algn="ctr" fontAlgn="ctr"/>
                      <a:r>
                        <a:rPr lang="fr-FR" sz="1400" b="0" i="0" u="none" strike="noStrike" dirty="0">
                          <a:solidFill>
                            <a:srgbClr val="000000"/>
                          </a:solidFill>
                          <a:effectLst/>
                          <a:latin typeface="Arial" panose="020B0604020202020204" pitchFamily="34" charset="0"/>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4">
                        <a:lumMod val="40000"/>
                        <a:lumOff val="6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5726" marR="5726" marT="5726" marB="0" anchor="ctr">
                    <a:solidFill>
                      <a:schemeClr val="accent4">
                        <a:lumMod val="40000"/>
                        <a:lumOff val="60000"/>
                      </a:schemeClr>
                    </a:solidFill>
                  </a:tcPr>
                </a:tc>
                <a:tc>
                  <a:txBody>
                    <a:bodyPr/>
                    <a:lstStyle/>
                    <a:p>
                      <a:pPr algn="ctr" fontAlgn="ctr"/>
                      <a:r>
                        <a:rPr lang="fr-FR" sz="1600" b="0" i="0" u="none" strike="noStrike">
                          <a:solidFill>
                            <a:srgbClr val="000000"/>
                          </a:solidFill>
                          <a:effectLst/>
                          <a:latin typeface="Calibri" panose="020F0502020204030204" pitchFamily="34" charset="0"/>
                        </a:rPr>
                        <a:t>1</a:t>
                      </a: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4">
                        <a:lumMod val="40000"/>
                        <a:lumOff val="60000"/>
                      </a:schemeClr>
                    </a:solidFill>
                  </a:tcP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6">
                        <a:lumMod val="60000"/>
                        <a:lumOff val="40000"/>
                      </a:schemeClr>
                    </a:solidFill>
                  </a:tcPr>
                </a:tc>
                <a:tc>
                  <a:txBody>
                    <a:bodyPr/>
                    <a:lstStyle/>
                    <a:p>
                      <a:pPr algn="ctr" fontAlgn="ctr"/>
                      <a:endParaRPr lang="fr-FR" sz="1600" b="0" i="0" u="none" strike="noStrike" dirty="0">
                        <a:solidFill>
                          <a:srgbClr val="000000"/>
                        </a:solidFill>
                        <a:effectLst/>
                        <a:latin typeface="Calibri" panose="020F0502020204030204" pitchFamily="34" charset="0"/>
                      </a:endParaRPr>
                    </a:p>
                  </a:txBody>
                  <a:tcPr marL="5726" marR="5726" marT="5726" marB="0" anchor="ctr">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5726" marR="5726" marT="5726" marB="0" anchor="ctr">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5726" marR="5726" marT="5726" marB="0" anchor="ctr">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3</a:t>
                      </a:r>
                    </a:p>
                  </a:txBody>
                  <a:tcPr marL="5726" marR="5726" marT="5726" marB="0" anchor="ctr">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5726" marR="5726" marT="5726" marB="0" anchor="ctr">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2</a:t>
                      </a:r>
                    </a:p>
                  </a:txBody>
                  <a:tcPr marL="5726" marR="5726" marT="5726" marB="0" anchor="ctr">
                    <a:solidFill>
                      <a:schemeClr val="accent6">
                        <a:lumMod val="60000"/>
                        <a:lumOff val="40000"/>
                      </a:schemeClr>
                    </a:solidFill>
                  </a:tcPr>
                </a:tc>
                <a:extLst>
                  <a:ext uri="{0D108BD9-81ED-4DB2-BD59-A6C34878D82A}">
                    <a16:rowId xmlns:a16="http://schemas.microsoft.com/office/drawing/2014/main" val="331181835"/>
                  </a:ext>
                </a:extLst>
              </a:tr>
              <a:tr h="152440">
                <a:tc>
                  <a:txBody>
                    <a:bodyPr/>
                    <a:lstStyle/>
                    <a:p>
                      <a:pPr algn="l" fontAlgn="b"/>
                      <a:endParaRPr lang="fr-FR" sz="700" b="0" i="0" u="none" strike="noStrike">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5726" marR="5726" marT="5726" marB="0" anchor="b"/>
                </a:tc>
                <a:extLst>
                  <a:ext uri="{0D108BD9-81ED-4DB2-BD59-A6C34878D82A}">
                    <a16:rowId xmlns:a16="http://schemas.microsoft.com/office/drawing/2014/main" val="3666794306"/>
                  </a:ext>
                </a:extLst>
              </a:tr>
            </a:tbl>
          </a:graphicData>
        </a:graphic>
      </p:graphicFrame>
      <p:sp>
        <p:nvSpPr>
          <p:cNvPr id="5" name="Titre 4">
            <a:extLst>
              <a:ext uri="{FF2B5EF4-FFF2-40B4-BE49-F238E27FC236}">
                <a16:creationId xmlns:a16="http://schemas.microsoft.com/office/drawing/2014/main" id="{6BBFA93A-2290-D997-E0F6-82A60F64C910}"/>
              </a:ext>
            </a:extLst>
          </p:cNvPr>
          <p:cNvSpPr>
            <a:spLocks noGrp="1"/>
          </p:cNvSpPr>
          <p:nvPr>
            <p:ph type="title"/>
          </p:nvPr>
        </p:nvSpPr>
        <p:spPr>
          <a:xfrm>
            <a:off x="827584" y="260648"/>
            <a:ext cx="7290054" cy="1499616"/>
          </a:xfrm>
        </p:spPr>
        <p:txBody>
          <a:bodyPr/>
          <a:lstStyle/>
          <a:p>
            <a:r>
              <a:rPr lang="fr-FR" dirty="0"/>
              <a:t>ENGAGEMENTS des INDIVIDUELLES </a:t>
            </a:r>
          </a:p>
        </p:txBody>
      </p:sp>
    </p:spTree>
    <p:extLst>
      <p:ext uri="{BB962C8B-B14F-4D97-AF65-F5344CB8AC3E}">
        <p14:creationId xmlns:p14="http://schemas.microsoft.com/office/powerpoint/2010/main" val="324806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ABD19-61B1-46DB-96A3-1DF969193188}"/>
              </a:ext>
            </a:extLst>
          </p:cNvPr>
          <p:cNvSpPr>
            <a:spLocks noGrp="1"/>
          </p:cNvSpPr>
          <p:nvPr>
            <p:ph type="title"/>
          </p:nvPr>
        </p:nvSpPr>
        <p:spPr>
          <a:xfrm>
            <a:off x="827584" y="908720"/>
            <a:ext cx="7632848" cy="1293028"/>
          </a:xfrm>
        </p:spPr>
        <p:txBody>
          <a:bodyPr>
            <a:normAutofit fontScale="90000"/>
          </a:bodyPr>
          <a:lstStyle/>
          <a:p>
            <a:pPr algn="ctr"/>
            <a:r>
              <a:rPr lang="fr-FR" b="1" cap="none" dirty="0">
                <a:ln w="22225">
                  <a:solidFill>
                    <a:schemeClr val="accent2"/>
                  </a:solidFill>
                  <a:prstDash val="solid"/>
                </a:ln>
                <a:solidFill>
                  <a:schemeClr val="accent2">
                    <a:lumMod val="40000"/>
                    <a:lumOff val="60000"/>
                  </a:schemeClr>
                </a:solidFill>
              </a:rPr>
              <a:t>ÉVOLUTION DU NOMBRE </a:t>
            </a:r>
            <a:r>
              <a:rPr lang="fr-FR" b="1" dirty="0">
                <a:ln w="22225">
                  <a:solidFill>
                    <a:schemeClr val="accent2"/>
                  </a:solidFill>
                  <a:prstDash val="solid"/>
                </a:ln>
                <a:solidFill>
                  <a:schemeClr val="accent2">
                    <a:lumMod val="40000"/>
                    <a:lumOff val="60000"/>
                  </a:schemeClr>
                </a:solidFill>
              </a:rPr>
              <a:t>des</a:t>
            </a:r>
            <a:r>
              <a:rPr lang="fr-FR" b="1" cap="none" dirty="0">
                <a:ln w="22225">
                  <a:solidFill>
                    <a:schemeClr val="accent2"/>
                  </a:solidFill>
                  <a:prstDash val="solid"/>
                </a:ln>
                <a:solidFill>
                  <a:schemeClr val="accent2">
                    <a:lumMod val="40000"/>
                    <a:lumOff val="60000"/>
                  </a:schemeClr>
                </a:solidFill>
              </a:rPr>
              <a:t> ENGAGÉES INDIVIDUELLES</a:t>
            </a:r>
            <a:br>
              <a:rPr lang="fr-FR" cap="none" dirty="0"/>
            </a:br>
            <a:endParaRPr lang="fr-FR" cap="none" dirty="0"/>
          </a:p>
        </p:txBody>
      </p:sp>
      <p:graphicFrame>
        <p:nvGraphicFramePr>
          <p:cNvPr id="5" name="Graphique 4">
            <a:extLst>
              <a:ext uri="{FF2B5EF4-FFF2-40B4-BE49-F238E27FC236}">
                <a16:creationId xmlns:a16="http://schemas.microsoft.com/office/drawing/2014/main" id="{8C9E1A6C-737A-4E24-9856-B0FA7FE2F469}"/>
              </a:ext>
            </a:extLst>
          </p:cNvPr>
          <p:cNvGraphicFramePr>
            <a:graphicFrameLocks/>
          </p:cNvGraphicFramePr>
          <p:nvPr/>
        </p:nvGraphicFramePr>
        <p:xfrm>
          <a:off x="1547664" y="1988840"/>
          <a:ext cx="6048672"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69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1C755-827E-27B2-36F1-8B9C1A78F374}"/>
              </a:ext>
            </a:extLst>
          </p:cNvPr>
          <p:cNvSpPr>
            <a:spLocks noGrp="1"/>
          </p:cNvSpPr>
          <p:nvPr>
            <p:ph type="title"/>
          </p:nvPr>
        </p:nvSpPr>
        <p:spPr>
          <a:xfrm>
            <a:off x="475707" y="640080"/>
            <a:ext cx="3156492" cy="3942498"/>
          </a:xfrm>
        </p:spPr>
        <p:txBody>
          <a:bodyPr vert="horz" lIns="91440" tIns="45720" rIns="91440" bIns="45720" rtlCol="0" anchor="b">
            <a:normAutofit/>
          </a:bodyPr>
          <a:lstStyle/>
          <a:p>
            <a:pPr algn="r"/>
            <a:r>
              <a:rPr lang="en-US" sz="3500" kern="1200" cap="all" spc="200" baseline="0" dirty="0">
                <a:solidFill>
                  <a:srgbClr val="FF0000"/>
                </a:solidFill>
                <a:latin typeface="+mj-lt"/>
                <a:ea typeface="+mj-ea"/>
                <a:cs typeface="+mj-cs"/>
              </a:rPr>
              <a:t>LES RESULTATS</a:t>
            </a:r>
            <a:br>
              <a:rPr lang="en-US" sz="3500" kern="1200" cap="all" spc="200" baseline="0" dirty="0">
                <a:solidFill>
                  <a:srgbClr val="FF0000"/>
                </a:solidFill>
                <a:latin typeface="+mj-lt"/>
                <a:ea typeface="+mj-ea"/>
                <a:cs typeface="+mj-cs"/>
              </a:rPr>
            </a:br>
            <a:r>
              <a:rPr lang="en-US" sz="3500" spc="200" dirty="0">
                <a:solidFill>
                  <a:srgbClr val="FF0000"/>
                </a:solidFill>
              </a:rPr>
              <a:t> des </a:t>
            </a:r>
            <a:r>
              <a:rPr lang="en-US" sz="3500" spc="200" dirty="0" err="1">
                <a:solidFill>
                  <a:srgbClr val="FF0000"/>
                </a:solidFill>
              </a:rPr>
              <a:t>individuelles</a:t>
            </a:r>
            <a:r>
              <a:rPr lang="en-US" sz="3500" spc="200" dirty="0">
                <a:solidFill>
                  <a:srgbClr val="FF0000"/>
                </a:solidFill>
              </a:rPr>
              <a:t> </a:t>
            </a:r>
            <a:endParaRPr lang="en-US" sz="3500" kern="1200" cap="all" spc="200" baseline="0" dirty="0">
              <a:solidFill>
                <a:srgbClr val="FF0000"/>
              </a:solidFill>
            </a:endParaRPr>
          </a:p>
        </p:txBody>
      </p:sp>
      <p:pic>
        <p:nvPicPr>
          <p:cNvPr id="4098" name="Picture 2" descr="Ceci contient une image de : ">
            <a:extLst>
              <a:ext uri="{FF2B5EF4-FFF2-40B4-BE49-F238E27FC236}">
                <a16:creationId xmlns:a16="http://schemas.microsoft.com/office/drawing/2014/main" id="{D70EC2B1-49C2-4219-B986-F7F12CC28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88640"/>
            <a:ext cx="3528393" cy="5292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60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BBDFF-66C9-4025-8062-5B30F7459EB6}"/>
              </a:ext>
            </a:extLst>
          </p:cNvPr>
          <p:cNvSpPr>
            <a:spLocks noGrp="1"/>
          </p:cNvSpPr>
          <p:nvPr>
            <p:ph type="ctrTitle"/>
          </p:nvPr>
        </p:nvSpPr>
        <p:spPr>
          <a:xfrm>
            <a:off x="179512" y="5173818"/>
            <a:ext cx="5829300" cy="1463040"/>
          </a:xfrm>
        </p:spPr>
        <p:txBody>
          <a:bodyPr/>
          <a:lstStyle/>
          <a:p>
            <a:r>
              <a:rPr lang="fr-FR" dirty="0"/>
              <a:t>LES CATEGORIES REGIONALES </a:t>
            </a:r>
          </a:p>
        </p:txBody>
      </p:sp>
      <p:pic>
        <p:nvPicPr>
          <p:cNvPr id="5" name="Image 4">
            <a:extLst>
              <a:ext uri="{FF2B5EF4-FFF2-40B4-BE49-F238E27FC236}">
                <a16:creationId xmlns:a16="http://schemas.microsoft.com/office/drawing/2014/main" id="{9966A116-21FF-480A-80BC-255B6B960B68}"/>
              </a:ext>
            </a:extLst>
          </p:cNvPr>
          <p:cNvPicPr>
            <a:picLocks noChangeAspect="1"/>
          </p:cNvPicPr>
          <p:nvPr/>
        </p:nvPicPr>
        <p:blipFill rotWithShape="1">
          <a:blip r:embed="rId3">
            <a:extLst>
              <a:ext uri="{28A0092B-C50C-407E-A947-70E740481C1C}">
                <a14:useLocalDpi xmlns:a14="http://schemas.microsoft.com/office/drawing/2010/main" val="0"/>
              </a:ext>
            </a:extLst>
          </a:blip>
          <a:srcRect l="13871" t="23266" r="15783" b="5714"/>
          <a:stretch/>
        </p:blipFill>
        <p:spPr>
          <a:xfrm>
            <a:off x="4860032" y="221142"/>
            <a:ext cx="3797966" cy="5224082"/>
          </a:xfrm>
          <a:prstGeom prst="rect">
            <a:avLst/>
          </a:prstGeom>
        </p:spPr>
      </p:pic>
    </p:spTree>
    <p:extLst>
      <p:ext uri="{BB962C8B-B14F-4D97-AF65-F5344CB8AC3E}">
        <p14:creationId xmlns:p14="http://schemas.microsoft.com/office/powerpoint/2010/main" val="25617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C423DE30-1518-A03A-8478-29A54942E16E}"/>
              </a:ext>
            </a:extLst>
          </p:cNvPr>
          <p:cNvGraphicFramePr>
            <a:graphicFrameLocks noGrp="1"/>
          </p:cNvGraphicFramePr>
          <p:nvPr/>
        </p:nvGraphicFramePr>
        <p:xfrm>
          <a:off x="333962" y="2144668"/>
          <a:ext cx="6326270" cy="851535"/>
        </p:xfrm>
        <a:graphic>
          <a:graphicData uri="http://schemas.openxmlformats.org/drawingml/2006/table">
            <a:tbl>
              <a:tblPr>
                <a:tableStyleId>{BC89EF96-8CEA-46FF-86C4-4CE0E7609802}</a:tableStyleId>
              </a:tblPr>
              <a:tblGrid>
                <a:gridCol w="2262482">
                  <a:extLst>
                    <a:ext uri="{9D8B030D-6E8A-4147-A177-3AD203B41FA5}">
                      <a16:colId xmlns:a16="http://schemas.microsoft.com/office/drawing/2014/main" val="4032274807"/>
                    </a:ext>
                  </a:extLst>
                </a:gridCol>
                <a:gridCol w="1128529">
                  <a:extLst>
                    <a:ext uri="{9D8B030D-6E8A-4147-A177-3AD203B41FA5}">
                      <a16:colId xmlns:a16="http://schemas.microsoft.com/office/drawing/2014/main" val="1613504828"/>
                    </a:ext>
                  </a:extLst>
                </a:gridCol>
                <a:gridCol w="1020015">
                  <a:extLst>
                    <a:ext uri="{9D8B030D-6E8A-4147-A177-3AD203B41FA5}">
                      <a16:colId xmlns:a16="http://schemas.microsoft.com/office/drawing/2014/main" val="1616577132"/>
                    </a:ext>
                  </a:extLst>
                </a:gridCol>
                <a:gridCol w="1195164">
                  <a:extLst>
                    <a:ext uri="{9D8B030D-6E8A-4147-A177-3AD203B41FA5}">
                      <a16:colId xmlns:a16="http://schemas.microsoft.com/office/drawing/2014/main" val="2942625190"/>
                    </a:ext>
                  </a:extLst>
                </a:gridCol>
                <a:gridCol w="720080">
                  <a:extLst>
                    <a:ext uri="{9D8B030D-6E8A-4147-A177-3AD203B41FA5}">
                      <a16:colId xmlns:a16="http://schemas.microsoft.com/office/drawing/2014/main" val="389090446"/>
                    </a:ext>
                  </a:extLst>
                </a:gridCol>
              </a:tblGrid>
              <a:tr h="97552">
                <a:tc>
                  <a:txBody>
                    <a:bodyPr/>
                    <a:lstStyle/>
                    <a:p>
                      <a:pPr algn="ctr" fontAlgn="b"/>
                      <a:r>
                        <a:rPr lang="fr-FR" sz="1600" b="0" i="0" u="none" strike="noStrike" dirty="0">
                          <a:solidFill>
                            <a:srgbClr val="000000"/>
                          </a:solidFill>
                          <a:effectLst/>
                          <a:latin typeface="Calibri" panose="020F0502020204030204" pitchFamily="34" charset="0"/>
                        </a:rPr>
                        <a:t>TONIA ABJAKPA ABILE </a:t>
                      </a:r>
                    </a:p>
                  </a:txBody>
                  <a:tcPr marL="9525" marR="9525" marT="9525" marB="0" anchor="ctr"/>
                </a:tc>
                <a:tc>
                  <a:txBody>
                    <a:bodyPr/>
                    <a:lstStyle/>
                    <a:p>
                      <a:pPr algn="ctr" fontAlgn="b"/>
                      <a:r>
                        <a:rPr lang="fr-FR"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17 </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2356830408"/>
                  </a:ext>
                </a:extLst>
              </a:tr>
              <a:tr h="200025">
                <a:tc>
                  <a:txBody>
                    <a:bodyPr/>
                    <a:lstStyle/>
                    <a:p>
                      <a:pPr algn="ctr" fontAlgn="b"/>
                      <a:r>
                        <a:rPr lang="fr-FR" sz="1600" b="0" i="0" u="none" strike="noStrike" dirty="0">
                          <a:solidFill>
                            <a:srgbClr val="000000"/>
                          </a:solidFill>
                          <a:effectLst/>
                          <a:latin typeface="Calibri" panose="020F0502020204030204" pitchFamily="34" charset="0"/>
                        </a:rPr>
                        <a:t>NORELINE IMARIE </a:t>
                      </a:r>
                    </a:p>
                  </a:txBody>
                  <a:tcPr marL="9525" marR="9525" marT="9525" marB="0" anchor="ctr"/>
                </a:tc>
                <a:tc>
                  <a:txBody>
                    <a:bodyPr/>
                    <a:lstStyle/>
                    <a:p>
                      <a:pPr algn="ctr" fontAlgn="b"/>
                      <a:r>
                        <a:rPr lang="fr-FR"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195506761"/>
                  </a:ext>
                </a:extLst>
              </a:tr>
              <a:tr h="200025">
                <a:tc>
                  <a:txBody>
                    <a:bodyPr/>
                    <a:lstStyle/>
                    <a:p>
                      <a:pPr algn="ctr" fontAlgn="b"/>
                      <a:r>
                        <a:rPr lang="fr-FR" sz="1600" b="0" i="0" u="none" strike="noStrike" dirty="0">
                          <a:solidFill>
                            <a:srgbClr val="000000"/>
                          </a:solidFill>
                          <a:effectLst/>
                          <a:latin typeface="Calibri" panose="020F0502020204030204" pitchFamily="34" charset="0"/>
                        </a:rPr>
                        <a:t>BERTILLE GAILLARD </a:t>
                      </a:r>
                    </a:p>
                  </a:txBody>
                  <a:tcPr marL="9525" marR="9525" marT="9525" marB="0" anchor="ctr"/>
                </a:tc>
                <a:tc>
                  <a:txBody>
                    <a:bodyPr/>
                    <a:lstStyle/>
                    <a:p>
                      <a:pPr algn="ctr" fontAlgn="b"/>
                      <a:r>
                        <a:rPr lang="fr-FR"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3720933923"/>
                  </a:ext>
                </a:extLst>
              </a:tr>
            </a:tbl>
          </a:graphicData>
        </a:graphic>
      </p:graphicFrame>
      <p:graphicFrame>
        <p:nvGraphicFramePr>
          <p:cNvPr id="10" name="Tableau 9">
            <a:extLst>
              <a:ext uri="{FF2B5EF4-FFF2-40B4-BE49-F238E27FC236}">
                <a16:creationId xmlns:a16="http://schemas.microsoft.com/office/drawing/2014/main" id="{1AE0644F-E617-189A-5656-75397546702E}"/>
              </a:ext>
            </a:extLst>
          </p:cNvPr>
          <p:cNvGraphicFramePr>
            <a:graphicFrameLocks noGrp="1"/>
          </p:cNvGraphicFramePr>
          <p:nvPr/>
        </p:nvGraphicFramePr>
        <p:xfrm>
          <a:off x="7205361" y="1921163"/>
          <a:ext cx="1574032" cy="980187"/>
        </p:xfrm>
        <a:graphic>
          <a:graphicData uri="http://schemas.openxmlformats.org/drawingml/2006/table">
            <a:tbl>
              <a:tblPr>
                <a:tableStyleId>{D113A9D2-9D6B-4929-AA2D-F23B5EE8CBE7}</a:tableStyleId>
              </a:tblPr>
              <a:tblGrid>
                <a:gridCol w="1574032">
                  <a:extLst>
                    <a:ext uri="{9D8B030D-6E8A-4147-A177-3AD203B41FA5}">
                      <a16:colId xmlns:a16="http://schemas.microsoft.com/office/drawing/2014/main" val="566784804"/>
                    </a:ext>
                  </a:extLst>
                </a:gridCol>
              </a:tblGrid>
              <a:tr h="326729">
                <a:tc>
                  <a:txBody>
                    <a:bodyPr/>
                    <a:lstStyle/>
                    <a:p>
                      <a:pPr algn="l" fontAlgn="b"/>
                      <a:r>
                        <a:rPr lang="fr-FR" sz="1600" b="0" i="0" u="none" strike="noStrike" dirty="0">
                          <a:solidFill>
                            <a:srgbClr val="000000"/>
                          </a:solidFill>
                          <a:effectLst/>
                          <a:latin typeface="Calibri" panose="020F0502020204030204" pitchFamily="34" charset="0"/>
                        </a:rPr>
                        <a:t>JOUE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34293882"/>
                  </a:ext>
                </a:extLst>
              </a:tr>
              <a:tr h="326729">
                <a:tc>
                  <a:txBody>
                    <a:bodyPr/>
                    <a:lstStyle/>
                    <a:p>
                      <a:pPr algn="l" fontAlgn="b"/>
                      <a:r>
                        <a:rPr lang="fr-FR" sz="1600" b="0" i="0" u="none" strike="noStrike" dirty="0">
                          <a:solidFill>
                            <a:srgbClr val="000000"/>
                          </a:solidFill>
                          <a:effectLst/>
                          <a:latin typeface="Calibri" panose="020F0502020204030204" pitchFamily="34" charset="0"/>
                        </a:rPr>
                        <a:t>JOUE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65600865"/>
                  </a:ext>
                </a:extLst>
              </a:tr>
              <a:tr h="326729">
                <a:tc>
                  <a:txBody>
                    <a:bodyPr/>
                    <a:lstStyle/>
                    <a:p>
                      <a:pPr algn="l" fontAlgn="b"/>
                      <a:r>
                        <a:rPr lang="fr-FR" sz="1600" b="0" i="0" u="none" strike="noStrike" dirty="0">
                          <a:solidFill>
                            <a:srgbClr val="000000"/>
                          </a:solidFill>
                          <a:effectLst/>
                          <a:latin typeface="Calibri" panose="020F0502020204030204" pitchFamily="34" charset="0"/>
                        </a:rPr>
                        <a:t>LIGEUIL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240719661"/>
                  </a:ext>
                </a:extLst>
              </a:tr>
            </a:tbl>
          </a:graphicData>
        </a:graphic>
      </p:graphicFrame>
      <p:sp>
        <p:nvSpPr>
          <p:cNvPr id="11" name="ZoneTexte 10">
            <a:extLst>
              <a:ext uri="{FF2B5EF4-FFF2-40B4-BE49-F238E27FC236}">
                <a16:creationId xmlns:a16="http://schemas.microsoft.com/office/drawing/2014/main" id="{5163B8CD-A999-DB74-8831-5D766A583597}"/>
              </a:ext>
            </a:extLst>
          </p:cNvPr>
          <p:cNvSpPr txBox="1"/>
          <p:nvPr/>
        </p:nvSpPr>
        <p:spPr>
          <a:xfrm>
            <a:off x="2699792" y="1354796"/>
            <a:ext cx="3456385" cy="400110"/>
          </a:xfrm>
          <a:prstGeom prst="rect">
            <a:avLst/>
          </a:prstGeom>
          <a:noFill/>
        </p:spPr>
        <p:txBody>
          <a:bodyPr wrap="square" rtlCol="0">
            <a:spAutoFit/>
          </a:bodyPr>
          <a:lstStyle/>
          <a:p>
            <a:pPr algn="ctr"/>
            <a:r>
              <a:rPr lang="fr-FR" sz="2000" b="1" dirty="0"/>
              <a:t>REGIONALE 12/13 </a:t>
            </a:r>
          </a:p>
        </p:txBody>
      </p:sp>
      <p:sp>
        <p:nvSpPr>
          <p:cNvPr id="12" name="ZoneTexte 11">
            <a:extLst>
              <a:ext uri="{FF2B5EF4-FFF2-40B4-BE49-F238E27FC236}">
                <a16:creationId xmlns:a16="http://schemas.microsoft.com/office/drawing/2014/main" id="{E32B0C20-C4CE-71AA-EF55-90C70E885D5D}"/>
              </a:ext>
            </a:extLst>
          </p:cNvPr>
          <p:cNvSpPr txBox="1"/>
          <p:nvPr/>
        </p:nvSpPr>
        <p:spPr>
          <a:xfrm>
            <a:off x="2843807" y="3228945"/>
            <a:ext cx="3456385" cy="400110"/>
          </a:xfrm>
          <a:prstGeom prst="rect">
            <a:avLst/>
          </a:prstGeom>
          <a:noFill/>
        </p:spPr>
        <p:txBody>
          <a:bodyPr wrap="square" rtlCol="0">
            <a:spAutoFit/>
          </a:bodyPr>
          <a:lstStyle/>
          <a:p>
            <a:pPr algn="ctr"/>
            <a:r>
              <a:rPr lang="fr-FR" sz="2000" b="1" dirty="0"/>
              <a:t>REGIONALE 14/15 </a:t>
            </a:r>
          </a:p>
        </p:txBody>
      </p:sp>
      <p:sp>
        <p:nvSpPr>
          <p:cNvPr id="13" name="ZoneTexte 12">
            <a:extLst>
              <a:ext uri="{FF2B5EF4-FFF2-40B4-BE49-F238E27FC236}">
                <a16:creationId xmlns:a16="http://schemas.microsoft.com/office/drawing/2014/main" id="{75AE0BBE-FB6C-B8B6-EE88-B9D8B2A8A15F}"/>
              </a:ext>
            </a:extLst>
          </p:cNvPr>
          <p:cNvSpPr txBox="1"/>
          <p:nvPr/>
        </p:nvSpPr>
        <p:spPr>
          <a:xfrm>
            <a:off x="2725316" y="4985267"/>
            <a:ext cx="3456385" cy="400110"/>
          </a:xfrm>
          <a:prstGeom prst="rect">
            <a:avLst/>
          </a:prstGeom>
          <a:noFill/>
        </p:spPr>
        <p:txBody>
          <a:bodyPr wrap="square" rtlCol="0">
            <a:spAutoFit/>
          </a:bodyPr>
          <a:lstStyle/>
          <a:p>
            <a:pPr algn="ctr"/>
            <a:r>
              <a:rPr lang="fr-FR" sz="2000" b="1" dirty="0"/>
              <a:t>REGIONALE 16/17 </a:t>
            </a:r>
          </a:p>
        </p:txBody>
      </p:sp>
      <p:graphicFrame>
        <p:nvGraphicFramePr>
          <p:cNvPr id="15" name="Tableau 14">
            <a:extLst>
              <a:ext uri="{FF2B5EF4-FFF2-40B4-BE49-F238E27FC236}">
                <a16:creationId xmlns:a16="http://schemas.microsoft.com/office/drawing/2014/main" id="{90C02B66-EDF5-9B43-ECEB-DFE443AF279E}"/>
              </a:ext>
            </a:extLst>
          </p:cNvPr>
          <p:cNvGraphicFramePr>
            <a:graphicFrameLocks noGrp="1"/>
          </p:cNvGraphicFramePr>
          <p:nvPr/>
        </p:nvGraphicFramePr>
        <p:xfrm>
          <a:off x="367498" y="3838403"/>
          <a:ext cx="6326270" cy="942975"/>
        </p:xfrm>
        <a:graphic>
          <a:graphicData uri="http://schemas.openxmlformats.org/drawingml/2006/table">
            <a:tbl>
              <a:tblPr>
                <a:tableStyleId>{BC89EF96-8CEA-46FF-86C4-4CE0E7609802}</a:tableStyleId>
              </a:tblPr>
              <a:tblGrid>
                <a:gridCol w="2262482">
                  <a:extLst>
                    <a:ext uri="{9D8B030D-6E8A-4147-A177-3AD203B41FA5}">
                      <a16:colId xmlns:a16="http://schemas.microsoft.com/office/drawing/2014/main" val="97132605"/>
                    </a:ext>
                  </a:extLst>
                </a:gridCol>
                <a:gridCol w="1128529">
                  <a:extLst>
                    <a:ext uri="{9D8B030D-6E8A-4147-A177-3AD203B41FA5}">
                      <a16:colId xmlns:a16="http://schemas.microsoft.com/office/drawing/2014/main" val="3856690210"/>
                    </a:ext>
                  </a:extLst>
                </a:gridCol>
                <a:gridCol w="1237663">
                  <a:extLst>
                    <a:ext uri="{9D8B030D-6E8A-4147-A177-3AD203B41FA5}">
                      <a16:colId xmlns:a16="http://schemas.microsoft.com/office/drawing/2014/main" val="2327909560"/>
                    </a:ext>
                  </a:extLst>
                </a:gridCol>
                <a:gridCol w="1015988">
                  <a:extLst>
                    <a:ext uri="{9D8B030D-6E8A-4147-A177-3AD203B41FA5}">
                      <a16:colId xmlns:a16="http://schemas.microsoft.com/office/drawing/2014/main" val="831680921"/>
                    </a:ext>
                  </a:extLst>
                </a:gridCol>
                <a:gridCol w="681608">
                  <a:extLst>
                    <a:ext uri="{9D8B030D-6E8A-4147-A177-3AD203B41FA5}">
                      <a16:colId xmlns:a16="http://schemas.microsoft.com/office/drawing/2014/main" val="1283208447"/>
                    </a:ext>
                  </a:extLst>
                </a:gridCol>
              </a:tblGrid>
              <a:tr h="167322">
                <a:tc>
                  <a:txBody>
                    <a:bodyPr/>
                    <a:lstStyle/>
                    <a:p>
                      <a:pPr algn="ctr" fontAlgn="b"/>
                      <a:r>
                        <a:rPr lang="fr-FR" sz="1600" b="0" i="0" u="none" strike="noStrike" dirty="0">
                          <a:solidFill>
                            <a:srgbClr val="000000"/>
                          </a:solidFill>
                          <a:effectLst/>
                          <a:latin typeface="Calibri" panose="020F0502020204030204" pitchFamily="34" charset="0"/>
                        </a:rPr>
                        <a:t>AINHOA BERTON</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3821494160"/>
                  </a:ext>
                </a:extLst>
              </a:tr>
              <a:tr h="170970">
                <a:tc>
                  <a:txBody>
                    <a:bodyPr/>
                    <a:lstStyle/>
                    <a:p>
                      <a:pPr algn="ctr" fontAlgn="b"/>
                      <a:r>
                        <a:rPr lang="fr-FR" sz="1600" b="0" i="0" u="none" strike="noStrike" dirty="0">
                          <a:solidFill>
                            <a:srgbClr val="000000"/>
                          </a:solidFill>
                          <a:effectLst/>
                          <a:latin typeface="Calibri" panose="020F0502020204030204" pitchFamily="34" charset="0"/>
                        </a:rPr>
                        <a:t>AGATHE HAREUX</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1660894402"/>
                  </a:ext>
                </a:extLst>
              </a:tr>
              <a:tr h="170970">
                <a:tc>
                  <a:txBody>
                    <a:bodyPr/>
                    <a:lstStyle/>
                    <a:p>
                      <a:pPr algn="ctr" fontAlgn="b"/>
                      <a:r>
                        <a:rPr lang="fr-FR" sz="1600" b="0" i="0" u="none" strike="noStrike" dirty="0">
                          <a:solidFill>
                            <a:srgbClr val="000000"/>
                          </a:solidFill>
                          <a:effectLst/>
                          <a:latin typeface="Calibri" panose="020F0502020204030204" pitchFamily="34" charset="0"/>
                        </a:rPr>
                        <a:t>SIDONIE GAULTIER </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fr-FR" sz="16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480265948"/>
                  </a:ext>
                </a:extLst>
              </a:tr>
            </a:tbl>
          </a:graphicData>
        </a:graphic>
      </p:graphicFrame>
      <p:graphicFrame>
        <p:nvGraphicFramePr>
          <p:cNvPr id="16" name="Tableau 15">
            <a:extLst>
              <a:ext uri="{FF2B5EF4-FFF2-40B4-BE49-F238E27FC236}">
                <a16:creationId xmlns:a16="http://schemas.microsoft.com/office/drawing/2014/main" id="{32D32E2C-9A30-4687-546E-7CF9DB3265D9}"/>
              </a:ext>
            </a:extLst>
          </p:cNvPr>
          <p:cNvGraphicFramePr>
            <a:graphicFrameLocks noGrp="1"/>
          </p:cNvGraphicFramePr>
          <p:nvPr/>
        </p:nvGraphicFramePr>
        <p:xfrm>
          <a:off x="7305254" y="3838403"/>
          <a:ext cx="1574033" cy="942975"/>
        </p:xfrm>
        <a:graphic>
          <a:graphicData uri="http://schemas.openxmlformats.org/drawingml/2006/table">
            <a:tbl>
              <a:tblPr>
                <a:tableStyleId>{D113A9D2-9D6B-4929-AA2D-F23B5EE8CBE7}</a:tableStyleId>
              </a:tblPr>
              <a:tblGrid>
                <a:gridCol w="1574033">
                  <a:extLst>
                    <a:ext uri="{9D8B030D-6E8A-4147-A177-3AD203B41FA5}">
                      <a16:colId xmlns:a16="http://schemas.microsoft.com/office/drawing/2014/main" val="109570603"/>
                    </a:ext>
                  </a:extLst>
                </a:gridCol>
              </a:tblGrid>
              <a:tr h="314325">
                <a:tc>
                  <a:txBody>
                    <a:bodyPr/>
                    <a:lstStyle/>
                    <a:p>
                      <a:pPr algn="l" fontAlgn="b"/>
                      <a:r>
                        <a:rPr lang="fr-FR" sz="1600" b="0" i="0" u="none" strike="noStrike" dirty="0">
                          <a:solidFill>
                            <a:srgbClr val="000000"/>
                          </a:solidFill>
                          <a:effectLst/>
                          <a:latin typeface="Calibri" panose="020F0502020204030204" pitchFamily="34" charset="0"/>
                        </a:rPr>
                        <a:t>LIGEUIL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483928730"/>
                  </a:ext>
                </a:extLst>
              </a:tr>
              <a:tr h="314325">
                <a:tc>
                  <a:txBody>
                    <a:bodyPr/>
                    <a:lstStyle/>
                    <a:p>
                      <a:pPr algn="l" fontAlgn="b"/>
                      <a:r>
                        <a:rPr lang="fr-FR" sz="1600" b="0" i="0" u="none" strike="noStrike" dirty="0">
                          <a:solidFill>
                            <a:srgbClr val="000000"/>
                          </a:solidFill>
                          <a:effectLst/>
                          <a:latin typeface="Calibri" panose="020F0502020204030204" pitchFamily="34" charset="0"/>
                        </a:rPr>
                        <a:t>LIGUEIL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561609408"/>
                  </a:ext>
                </a:extLst>
              </a:tr>
              <a:tr h="314325">
                <a:tc>
                  <a:txBody>
                    <a:bodyPr/>
                    <a:lstStyle/>
                    <a:p>
                      <a:pPr algn="l" fontAlgn="b"/>
                      <a:r>
                        <a:rPr lang="fr-FR" sz="1600" b="0" i="0" u="none" strike="noStrike" dirty="0">
                          <a:solidFill>
                            <a:srgbClr val="000000"/>
                          </a:solidFill>
                          <a:effectLst/>
                          <a:latin typeface="Calibri" panose="020F0502020204030204" pitchFamily="34" charset="0"/>
                        </a:rPr>
                        <a:t>LIGUEIL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514051880"/>
                  </a:ext>
                </a:extLst>
              </a:tr>
            </a:tbl>
          </a:graphicData>
        </a:graphic>
      </p:graphicFrame>
      <p:sp>
        <p:nvSpPr>
          <p:cNvPr id="24" name="ZoneTexte 23">
            <a:extLst>
              <a:ext uri="{FF2B5EF4-FFF2-40B4-BE49-F238E27FC236}">
                <a16:creationId xmlns:a16="http://schemas.microsoft.com/office/drawing/2014/main" id="{8B2C8DDD-AFAC-A9FD-3172-CD8C9AED6DDB}"/>
              </a:ext>
            </a:extLst>
          </p:cNvPr>
          <p:cNvSpPr txBox="1"/>
          <p:nvPr/>
        </p:nvSpPr>
        <p:spPr>
          <a:xfrm>
            <a:off x="7305255" y="5453430"/>
            <a:ext cx="1574033" cy="338554"/>
          </a:xfrm>
          <a:prstGeom prst="rect">
            <a:avLst/>
          </a:prstGeom>
          <a:solidFill>
            <a:schemeClr val="tx2">
              <a:lumMod val="60000"/>
              <a:lumOff val="40000"/>
            </a:schemeClr>
          </a:solidFill>
          <a:ln>
            <a:solidFill>
              <a:schemeClr val="tx1"/>
            </a:solidFill>
          </a:ln>
        </p:spPr>
        <p:txBody>
          <a:bodyPr wrap="square">
            <a:spAutoFit/>
          </a:bodyPr>
          <a:lstStyle/>
          <a:p>
            <a:r>
              <a:rPr lang="fr-FR" sz="1600" dirty="0"/>
              <a:t> LIGUEIL</a:t>
            </a:r>
          </a:p>
        </p:txBody>
      </p:sp>
      <p:graphicFrame>
        <p:nvGraphicFramePr>
          <p:cNvPr id="4" name="Tableau 3">
            <a:extLst>
              <a:ext uri="{FF2B5EF4-FFF2-40B4-BE49-F238E27FC236}">
                <a16:creationId xmlns:a16="http://schemas.microsoft.com/office/drawing/2014/main" id="{7AA93693-3A36-5FA8-36C9-05BCC1B44E9E}"/>
              </a:ext>
            </a:extLst>
          </p:cNvPr>
          <p:cNvGraphicFramePr>
            <a:graphicFrameLocks noGrp="1"/>
          </p:cNvGraphicFramePr>
          <p:nvPr/>
        </p:nvGraphicFramePr>
        <p:xfrm>
          <a:off x="2483768" y="260649"/>
          <a:ext cx="4176465" cy="1063328"/>
        </p:xfrm>
        <a:graphic>
          <a:graphicData uri="http://schemas.openxmlformats.org/drawingml/2006/table">
            <a:tbl>
              <a:tblPr>
                <a:tableStyleId>{BC89EF96-8CEA-46FF-86C4-4CE0E7609802}</a:tableStyleId>
              </a:tblPr>
              <a:tblGrid>
                <a:gridCol w="1159786">
                  <a:extLst>
                    <a:ext uri="{9D8B030D-6E8A-4147-A177-3AD203B41FA5}">
                      <a16:colId xmlns:a16="http://schemas.microsoft.com/office/drawing/2014/main" val="2686631184"/>
                    </a:ext>
                  </a:extLst>
                </a:gridCol>
                <a:gridCol w="943868">
                  <a:extLst>
                    <a:ext uri="{9D8B030D-6E8A-4147-A177-3AD203B41FA5}">
                      <a16:colId xmlns:a16="http://schemas.microsoft.com/office/drawing/2014/main" val="2168596408"/>
                    </a:ext>
                  </a:extLst>
                </a:gridCol>
                <a:gridCol w="1233816">
                  <a:extLst>
                    <a:ext uri="{9D8B030D-6E8A-4147-A177-3AD203B41FA5}">
                      <a16:colId xmlns:a16="http://schemas.microsoft.com/office/drawing/2014/main" val="1138348909"/>
                    </a:ext>
                  </a:extLst>
                </a:gridCol>
                <a:gridCol w="838995">
                  <a:extLst>
                    <a:ext uri="{9D8B030D-6E8A-4147-A177-3AD203B41FA5}">
                      <a16:colId xmlns:a16="http://schemas.microsoft.com/office/drawing/2014/main" val="771400038"/>
                    </a:ext>
                  </a:extLst>
                </a:gridCol>
              </a:tblGrid>
              <a:tr h="1063328">
                <a:tc>
                  <a:txBody>
                    <a:bodyPr/>
                    <a:lstStyle/>
                    <a:p>
                      <a:pPr algn="ctr" fontAlgn="b"/>
                      <a:r>
                        <a:rPr lang="fr-FR" sz="1400" u="none" strike="noStrike" dirty="0">
                          <a:solidFill>
                            <a:schemeClr val="accent1"/>
                          </a:solidFill>
                          <a:effectLst/>
                        </a:rPr>
                        <a:t>JOUE les TOURS </a:t>
                      </a:r>
                      <a:endParaRPr lang="fr-FR" sz="14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fr-FR" sz="1400" b="0" u="none" strike="noStrike" dirty="0">
                          <a:solidFill>
                            <a:schemeClr val="accent1"/>
                          </a:solidFill>
                          <a:effectLst/>
                        </a:rPr>
                        <a:t>CHARTRES</a:t>
                      </a:r>
                      <a:endParaRPr lang="fr-FR" sz="1400" b="0" i="0" u="none" strike="noStrike" dirty="0">
                        <a:solidFill>
                          <a:schemeClr val="accent1"/>
                        </a:solidFill>
                        <a:effectLst/>
                        <a:latin typeface="Calibri" panose="020F0502020204030204" pitchFamily="34" charset="0"/>
                      </a:endParaRPr>
                    </a:p>
                  </a:txBody>
                  <a:tcPr marL="9525" marR="9525" marT="9525" marB="0" anchor="ctr"/>
                </a:tc>
                <a:tc>
                  <a:txBody>
                    <a:bodyPr/>
                    <a:lstStyle/>
                    <a:p>
                      <a:pPr algn="ctr" fontAlgn="b"/>
                      <a:r>
                        <a:rPr lang="fr-FR" sz="1400" b="0" u="none" strike="noStrike" dirty="0">
                          <a:solidFill>
                            <a:schemeClr val="accent1"/>
                          </a:solidFill>
                          <a:effectLst/>
                        </a:rPr>
                        <a:t> SAINT GERMAIN DU PUY      </a:t>
                      </a:r>
                    </a:p>
                    <a:p>
                      <a:pPr algn="ctr" fontAlgn="b"/>
                      <a:r>
                        <a:rPr lang="fr-FR" sz="1400" b="0" u="none" strike="noStrike" dirty="0">
                          <a:solidFill>
                            <a:schemeClr val="accent1"/>
                          </a:solidFill>
                          <a:effectLst/>
                        </a:rPr>
                        <a:t>( BOUGES )                </a:t>
                      </a:r>
                      <a:endParaRPr lang="fr-FR" sz="1400" b="0" i="0" u="none" strike="noStrike" dirty="0">
                        <a:solidFill>
                          <a:schemeClr val="accent1"/>
                        </a:solidFill>
                        <a:effectLst/>
                        <a:latin typeface="Calibri" panose="020F0502020204030204" pitchFamily="34" charset="0"/>
                      </a:endParaRPr>
                    </a:p>
                  </a:txBody>
                  <a:tcPr marL="9525" marR="9525" marT="9525" marB="0"/>
                </a:tc>
                <a:tc>
                  <a:txBody>
                    <a:bodyPr/>
                    <a:lstStyle/>
                    <a:p>
                      <a:pPr algn="ctr" fontAlgn="b"/>
                      <a:r>
                        <a:rPr lang="fr-FR" sz="1400" b="0" u="none" strike="noStrike" dirty="0">
                          <a:solidFill>
                            <a:schemeClr val="accent1"/>
                          </a:solidFill>
                          <a:effectLst/>
                        </a:rPr>
                        <a:t>REGRPT</a:t>
                      </a:r>
                    </a:p>
                    <a:p>
                      <a:pPr algn="ctr" fontAlgn="b"/>
                      <a:r>
                        <a:rPr lang="fr-FR" sz="1400" b="0" u="none" strike="noStrike" dirty="0">
                          <a:solidFill>
                            <a:schemeClr val="accent1"/>
                          </a:solidFill>
                          <a:effectLst/>
                        </a:rPr>
                        <a:t>BREST</a:t>
                      </a:r>
                      <a:endParaRPr lang="fr-FR" sz="1400" b="0"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2559653"/>
                  </a:ext>
                </a:extLst>
              </a:tr>
            </a:tbl>
          </a:graphicData>
        </a:graphic>
      </p:graphicFrame>
      <p:graphicFrame>
        <p:nvGraphicFramePr>
          <p:cNvPr id="2" name="Tableau 1">
            <a:extLst>
              <a:ext uri="{FF2B5EF4-FFF2-40B4-BE49-F238E27FC236}">
                <a16:creationId xmlns:a16="http://schemas.microsoft.com/office/drawing/2014/main" id="{B94B389C-866B-44E1-83E9-11DE06CC338A}"/>
              </a:ext>
            </a:extLst>
          </p:cNvPr>
          <p:cNvGraphicFramePr>
            <a:graphicFrameLocks noGrp="1"/>
          </p:cNvGraphicFramePr>
          <p:nvPr/>
        </p:nvGraphicFramePr>
        <p:xfrm>
          <a:off x="414602" y="5469082"/>
          <a:ext cx="6392598" cy="375285"/>
        </p:xfrm>
        <a:graphic>
          <a:graphicData uri="http://schemas.openxmlformats.org/drawingml/2006/table">
            <a:tbl>
              <a:tblPr>
                <a:tableStyleId>{BC89EF96-8CEA-46FF-86C4-4CE0E7609802}</a:tableStyleId>
              </a:tblPr>
              <a:tblGrid>
                <a:gridCol w="2234674">
                  <a:extLst>
                    <a:ext uri="{9D8B030D-6E8A-4147-A177-3AD203B41FA5}">
                      <a16:colId xmlns:a16="http://schemas.microsoft.com/office/drawing/2014/main" val="2382900875"/>
                    </a:ext>
                  </a:extLst>
                </a:gridCol>
                <a:gridCol w="1114659">
                  <a:extLst>
                    <a:ext uri="{9D8B030D-6E8A-4147-A177-3AD203B41FA5}">
                      <a16:colId xmlns:a16="http://schemas.microsoft.com/office/drawing/2014/main" val="1655008902"/>
                    </a:ext>
                  </a:extLst>
                </a:gridCol>
                <a:gridCol w="1007478">
                  <a:extLst>
                    <a:ext uri="{9D8B030D-6E8A-4147-A177-3AD203B41FA5}">
                      <a16:colId xmlns:a16="http://schemas.microsoft.com/office/drawing/2014/main" val="2487914058"/>
                    </a:ext>
                  </a:extLst>
                </a:gridCol>
                <a:gridCol w="1315374">
                  <a:extLst>
                    <a:ext uri="{9D8B030D-6E8A-4147-A177-3AD203B41FA5}">
                      <a16:colId xmlns:a16="http://schemas.microsoft.com/office/drawing/2014/main" val="3299630589"/>
                    </a:ext>
                  </a:extLst>
                </a:gridCol>
                <a:gridCol w="720413">
                  <a:extLst>
                    <a:ext uri="{9D8B030D-6E8A-4147-A177-3AD203B41FA5}">
                      <a16:colId xmlns:a16="http://schemas.microsoft.com/office/drawing/2014/main" val="1470892210"/>
                    </a:ext>
                  </a:extLst>
                </a:gridCol>
              </a:tblGrid>
              <a:tr h="369332">
                <a:tc>
                  <a:txBody>
                    <a:bodyPr/>
                    <a:lstStyle/>
                    <a:p>
                      <a:pPr algn="l" fontAlgn="b"/>
                      <a:r>
                        <a:rPr lang="en-US" sz="1600" b="0" i="0" u="none" strike="noStrike" dirty="0">
                          <a:solidFill>
                            <a:schemeClr val="bg1"/>
                          </a:solidFill>
                          <a:effectLst/>
                          <a:latin typeface="Calibri" panose="020F0502020204030204" pitchFamily="34" charset="0"/>
                        </a:rPr>
                        <a:t>AMAURY</a:t>
                      </a:r>
                      <a:r>
                        <a:rPr lang="en-US" sz="1800" b="0" i="0" u="none" strike="noStrike" dirty="0">
                          <a:solidFill>
                            <a:srgbClr val="000000"/>
                          </a:solidFill>
                          <a:effectLst/>
                          <a:latin typeface="Calibri" panose="020F0502020204030204" pitchFamily="34" charset="0"/>
                        </a:rPr>
                        <a:t> </a:t>
                      </a:r>
                      <a:r>
                        <a:rPr lang="en-US" sz="1800" b="0" i="0" u="none" strike="noStrike" dirty="0">
                          <a:solidFill>
                            <a:schemeClr val="bg1"/>
                          </a:solidFill>
                          <a:effectLst/>
                          <a:latin typeface="Calibri" panose="020F0502020204030204" pitchFamily="34" charset="0"/>
                        </a:rPr>
                        <a:t>GUINEBAUD</a:t>
                      </a:r>
                      <a:r>
                        <a:rPr lang="en-US" sz="1800" dirty="0">
                          <a:solidFill>
                            <a:schemeClr val="bg1"/>
                          </a:solidFill>
                        </a:rPr>
                        <a:t> </a:t>
                      </a:r>
                      <a:endParaRPr lang="fr-FR" sz="1800" b="0" i="0" u="none" strike="noStrike" dirty="0">
                        <a:solidFill>
                          <a:schemeClr val="bg1"/>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fr-FR" sz="2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24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400" b="0" i="0" u="none" strike="noStrike" dirty="0">
                          <a:solidFill>
                            <a:schemeClr val="bg1"/>
                          </a:solidFill>
                          <a:effectLst/>
                          <a:latin typeface="Calibri" panose="020F0502020204030204" pitchFamily="34" charset="0"/>
                        </a:rPr>
                        <a:t>3</a:t>
                      </a:r>
                    </a:p>
                  </a:txBody>
                  <a:tcPr marL="9525" marR="9525" marT="9525" marB="0" anchor="b">
                    <a:solidFill>
                      <a:srgbClr val="FF0000"/>
                    </a:solidFill>
                  </a:tcPr>
                </a:tc>
                <a:extLst>
                  <a:ext uri="{0D108BD9-81ED-4DB2-BD59-A6C34878D82A}">
                    <a16:rowId xmlns:a16="http://schemas.microsoft.com/office/drawing/2014/main" val="464932578"/>
                  </a:ext>
                </a:extLst>
              </a:tr>
            </a:tbl>
          </a:graphicData>
        </a:graphic>
      </p:graphicFrame>
    </p:spTree>
    <p:extLst>
      <p:ext uri="{BB962C8B-B14F-4D97-AF65-F5344CB8AC3E}">
        <p14:creationId xmlns:p14="http://schemas.microsoft.com/office/powerpoint/2010/main" val="324098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E301660-F917-43BB-985C-57EFA02C959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5392" b="14116"/>
          <a:stretch/>
        </p:blipFill>
        <p:spPr>
          <a:xfrm>
            <a:off x="526534" y="836712"/>
            <a:ext cx="4895428" cy="4606138"/>
          </a:xfrm>
          <a:prstGeom prst="rect">
            <a:avLst/>
          </a:prstGeom>
        </p:spPr>
      </p:pic>
      <p:sp>
        <p:nvSpPr>
          <p:cNvPr id="4" name="ZoneTexte 3">
            <a:extLst>
              <a:ext uri="{FF2B5EF4-FFF2-40B4-BE49-F238E27FC236}">
                <a16:creationId xmlns:a16="http://schemas.microsoft.com/office/drawing/2014/main" id="{B9E14DF1-BD88-4504-8A13-BA500EBB0609}"/>
              </a:ext>
            </a:extLst>
          </p:cNvPr>
          <p:cNvSpPr txBox="1"/>
          <p:nvPr/>
        </p:nvSpPr>
        <p:spPr>
          <a:xfrm>
            <a:off x="5582849" y="2060848"/>
            <a:ext cx="3054041" cy="2862322"/>
          </a:xfrm>
          <a:prstGeom prst="rect">
            <a:avLst/>
          </a:prstGeom>
          <a:noFill/>
        </p:spPr>
        <p:txBody>
          <a:bodyPr wrap="square" rtlCol="0">
            <a:spAutoFit/>
          </a:bodyPr>
          <a:lstStyle/>
          <a:p>
            <a:pPr algn="ctr"/>
            <a:r>
              <a:rPr lang="fr-FR" sz="3600" dirty="0">
                <a:solidFill>
                  <a:schemeClr val="accent2">
                    <a:lumMod val="75000"/>
                  </a:schemeClr>
                </a:solidFill>
              </a:rPr>
              <a:t>LES CATEGORIES FEDERALES </a:t>
            </a:r>
          </a:p>
          <a:p>
            <a:pPr algn="ctr"/>
            <a:r>
              <a:rPr lang="fr-FR" sz="3600" dirty="0">
                <a:solidFill>
                  <a:schemeClr val="accent2">
                    <a:lumMod val="75000"/>
                  </a:schemeClr>
                </a:solidFill>
              </a:rPr>
              <a:t> ET </a:t>
            </a:r>
          </a:p>
          <a:p>
            <a:pPr algn="ctr"/>
            <a:r>
              <a:rPr lang="fr-FR" sz="3600" dirty="0">
                <a:solidFill>
                  <a:schemeClr val="accent2">
                    <a:lumMod val="75000"/>
                  </a:schemeClr>
                </a:solidFill>
              </a:rPr>
              <a:t> NATIONALES</a:t>
            </a:r>
            <a:endParaRPr lang="fr-FR" dirty="0"/>
          </a:p>
        </p:txBody>
      </p:sp>
    </p:spTree>
    <p:extLst>
      <p:ext uri="{BB962C8B-B14F-4D97-AF65-F5344CB8AC3E}">
        <p14:creationId xmlns:p14="http://schemas.microsoft.com/office/powerpoint/2010/main" val="126053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07E8B9-1891-B494-4772-D2BAD3C765B2}"/>
              </a:ext>
            </a:extLst>
          </p:cNvPr>
          <p:cNvSpPr txBox="1"/>
          <p:nvPr/>
        </p:nvSpPr>
        <p:spPr>
          <a:xfrm>
            <a:off x="2519539" y="2028050"/>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FEDERALE 14/15 </a:t>
            </a:r>
          </a:p>
        </p:txBody>
      </p:sp>
      <p:sp>
        <p:nvSpPr>
          <p:cNvPr id="6" name="ZoneTexte 5">
            <a:extLst>
              <a:ext uri="{FF2B5EF4-FFF2-40B4-BE49-F238E27FC236}">
                <a16:creationId xmlns:a16="http://schemas.microsoft.com/office/drawing/2014/main" id="{71E64324-5989-9A06-F9D9-2DE8931721E2}"/>
              </a:ext>
            </a:extLst>
          </p:cNvPr>
          <p:cNvSpPr txBox="1"/>
          <p:nvPr/>
        </p:nvSpPr>
        <p:spPr>
          <a:xfrm>
            <a:off x="2627784" y="3288705"/>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FEDERALE 16/17 </a:t>
            </a:r>
          </a:p>
        </p:txBody>
      </p:sp>
      <p:sp>
        <p:nvSpPr>
          <p:cNvPr id="7" name="ZoneTexte 6">
            <a:extLst>
              <a:ext uri="{FF2B5EF4-FFF2-40B4-BE49-F238E27FC236}">
                <a16:creationId xmlns:a16="http://schemas.microsoft.com/office/drawing/2014/main" id="{11AAE87A-38DD-60B1-28F0-08ABD449E6C7}"/>
              </a:ext>
            </a:extLst>
          </p:cNvPr>
          <p:cNvSpPr txBox="1"/>
          <p:nvPr/>
        </p:nvSpPr>
        <p:spPr>
          <a:xfrm>
            <a:off x="2699792" y="5033854"/>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FEDERALE 18 + </a:t>
            </a:r>
          </a:p>
        </p:txBody>
      </p:sp>
      <p:graphicFrame>
        <p:nvGraphicFramePr>
          <p:cNvPr id="11" name="Tableau 10">
            <a:extLst>
              <a:ext uri="{FF2B5EF4-FFF2-40B4-BE49-F238E27FC236}">
                <a16:creationId xmlns:a16="http://schemas.microsoft.com/office/drawing/2014/main" id="{E7662518-E077-9B03-1301-9E1A3F834FFE}"/>
              </a:ext>
            </a:extLst>
          </p:cNvPr>
          <p:cNvGraphicFramePr>
            <a:graphicFrameLocks noGrp="1"/>
          </p:cNvGraphicFramePr>
          <p:nvPr/>
        </p:nvGraphicFramePr>
        <p:xfrm>
          <a:off x="2213160" y="1033779"/>
          <a:ext cx="4778884" cy="747782"/>
        </p:xfrm>
        <a:graphic>
          <a:graphicData uri="http://schemas.openxmlformats.org/drawingml/2006/table">
            <a:tbl>
              <a:tblPr>
                <a:tableStyleId>{BC89EF96-8CEA-46FF-86C4-4CE0E7609802}</a:tableStyleId>
              </a:tblPr>
              <a:tblGrid>
                <a:gridCol w="1105079">
                  <a:extLst>
                    <a:ext uri="{9D8B030D-6E8A-4147-A177-3AD203B41FA5}">
                      <a16:colId xmlns:a16="http://schemas.microsoft.com/office/drawing/2014/main" val="1242052245"/>
                    </a:ext>
                  </a:extLst>
                </a:gridCol>
                <a:gridCol w="899346">
                  <a:extLst>
                    <a:ext uri="{9D8B030D-6E8A-4147-A177-3AD203B41FA5}">
                      <a16:colId xmlns:a16="http://schemas.microsoft.com/office/drawing/2014/main" val="3482428489"/>
                    </a:ext>
                  </a:extLst>
                </a:gridCol>
                <a:gridCol w="906557">
                  <a:extLst>
                    <a:ext uri="{9D8B030D-6E8A-4147-A177-3AD203B41FA5}">
                      <a16:colId xmlns:a16="http://schemas.microsoft.com/office/drawing/2014/main" val="4194170142"/>
                    </a:ext>
                  </a:extLst>
                </a:gridCol>
                <a:gridCol w="802364">
                  <a:extLst>
                    <a:ext uri="{9D8B030D-6E8A-4147-A177-3AD203B41FA5}">
                      <a16:colId xmlns:a16="http://schemas.microsoft.com/office/drawing/2014/main" val="852845270"/>
                    </a:ext>
                  </a:extLst>
                </a:gridCol>
                <a:gridCol w="1065538">
                  <a:extLst>
                    <a:ext uri="{9D8B030D-6E8A-4147-A177-3AD203B41FA5}">
                      <a16:colId xmlns:a16="http://schemas.microsoft.com/office/drawing/2014/main" val="2994673600"/>
                    </a:ext>
                  </a:extLst>
                </a:gridCol>
              </a:tblGrid>
              <a:tr h="296702">
                <a:tc>
                  <a:txBody>
                    <a:bodyPr/>
                    <a:lstStyle/>
                    <a:p>
                      <a:pPr algn="ctr" fontAlgn="b"/>
                      <a:r>
                        <a:rPr lang="fr-FR" sz="1400" b="1" u="none" strike="noStrike" dirty="0">
                          <a:solidFill>
                            <a:schemeClr val="tx1"/>
                          </a:solidFill>
                          <a:effectLst/>
                        </a:rPr>
                        <a:t>JOUE L TOURS </a:t>
                      </a:r>
                      <a:endParaRPr lang="fr-FR" sz="1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CHARTRES</a:t>
                      </a: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ST GERMAIN </a:t>
                      </a: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BREST</a:t>
                      </a: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FRANCE</a:t>
                      </a:r>
                    </a:p>
                  </a:txBody>
                  <a:tcPr marL="9525" marR="9525" marT="9525" marB="0" anchor="b"/>
                </a:tc>
                <a:extLst>
                  <a:ext uri="{0D108BD9-81ED-4DB2-BD59-A6C34878D82A}">
                    <a16:rowId xmlns:a16="http://schemas.microsoft.com/office/drawing/2014/main" val="2764815896"/>
                  </a:ext>
                </a:extLst>
              </a:tr>
              <a:tr h="311537">
                <a:tc>
                  <a:txBody>
                    <a:bodyPr/>
                    <a:lstStyle/>
                    <a:p>
                      <a:pPr algn="ctr" fontAlgn="ctr"/>
                      <a:r>
                        <a:rPr lang="fr-FR" sz="1400" b="1" u="none" strike="noStrike" dirty="0">
                          <a:solidFill>
                            <a:schemeClr val="tx1"/>
                          </a:solidFill>
                          <a:effectLst/>
                        </a:rPr>
                        <a:t>Départ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Région </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finale REG</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RGPT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i="0" u="none" strike="noStrike" dirty="0">
                          <a:solidFill>
                            <a:schemeClr val="tx1"/>
                          </a:solidFill>
                          <a:effectLst/>
                          <a:latin typeface="Calibri" panose="020F0502020204030204" pitchFamily="34" charset="0"/>
                        </a:rPr>
                        <a:t>BOULOGNE </a:t>
                      </a:r>
                    </a:p>
                  </a:txBody>
                  <a:tcPr marL="9525" marR="9525" marT="9525" marB="0" anchor="ctr"/>
                </a:tc>
                <a:extLst>
                  <a:ext uri="{0D108BD9-81ED-4DB2-BD59-A6C34878D82A}">
                    <a16:rowId xmlns:a16="http://schemas.microsoft.com/office/drawing/2014/main" val="3355872949"/>
                  </a:ext>
                </a:extLst>
              </a:tr>
            </a:tbl>
          </a:graphicData>
        </a:graphic>
      </p:graphicFrame>
      <p:graphicFrame>
        <p:nvGraphicFramePr>
          <p:cNvPr id="13" name="Tableau 12">
            <a:extLst>
              <a:ext uri="{FF2B5EF4-FFF2-40B4-BE49-F238E27FC236}">
                <a16:creationId xmlns:a16="http://schemas.microsoft.com/office/drawing/2014/main" id="{774173A0-20BF-366C-60B6-5E7050B332D5}"/>
              </a:ext>
            </a:extLst>
          </p:cNvPr>
          <p:cNvGraphicFramePr>
            <a:graphicFrameLocks noGrp="1"/>
          </p:cNvGraphicFramePr>
          <p:nvPr/>
        </p:nvGraphicFramePr>
        <p:xfrm>
          <a:off x="323528" y="2576478"/>
          <a:ext cx="6668516" cy="283845"/>
        </p:xfrm>
        <a:graphic>
          <a:graphicData uri="http://schemas.openxmlformats.org/drawingml/2006/table">
            <a:tbl>
              <a:tblPr>
                <a:tableStyleId>{5DA37D80-6434-44D0-A028-1B22A696006F}</a:tableStyleId>
              </a:tblPr>
              <a:tblGrid>
                <a:gridCol w="1872208">
                  <a:extLst>
                    <a:ext uri="{9D8B030D-6E8A-4147-A177-3AD203B41FA5}">
                      <a16:colId xmlns:a16="http://schemas.microsoft.com/office/drawing/2014/main" val="2740818774"/>
                    </a:ext>
                  </a:extLst>
                </a:gridCol>
                <a:gridCol w="1152128">
                  <a:extLst>
                    <a:ext uri="{9D8B030D-6E8A-4147-A177-3AD203B41FA5}">
                      <a16:colId xmlns:a16="http://schemas.microsoft.com/office/drawing/2014/main" val="547670757"/>
                    </a:ext>
                  </a:extLst>
                </a:gridCol>
                <a:gridCol w="864096">
                  <a:extLst>
                    <a:ext uri="{9D8B030D-6E8A-4147-A177-3AD203B41FA5}">
                      <a16:colId xmlns:a16="http://schemas.microsoft.com/office/drawing/2014/main" val="1156819858"/>
                    </a:ext>
                  </a:extLst>
                </a:gridCol>
                <a:gridCol w="1080120">
                  <a:extLst>
                    <a:ext uri="{9D8B030D-6E8A-4147-A177-3AD203B41FA5}">
                      <a16:colId xmlns:a16="http://schemas.microsoft.com/office/drawing/2014/main" val="467550860"/>
                    </a:ext>
                  </a:extLst>
                </a:gridCol>
                <a:gridCol w="720080">
                  <a:extLst>
                    <a:ext uri="{9D8B030D-6E8A-4147-A177-3AD203B41FA5}">
                      <a16:colId xmlns:a16="http://schemas.microsoft.com/office/drawing/2014/main" val="799937779"/>
                    </a:ext>
                  </a:extLst>
                </a:gridCol>
                <a:gridCol w="979884">
                  <a:extLst>
                    <a:ext uri="{9D8B030D-6E8A-4147-A177-3AD203B41FA5}">
                      <a16:colId xmlns:a16="http://schemas.microsoft.com/office/drawing/2014/main" val="2107662821"/>
                    </a:ext>
                  </a:extLst>
                </a:gridCol>
              </a:tblGrid>
              <a:tr h="120630">
                <a:tc>
                  <a:txBody>
                    <a:bodyPr/>
                    <a:lstStyle/>
                    <a:p>
                      <a:pPr algn="l" fontAlgn="b"/>
                      <a:r>
                        <a:rPr lang="fr-FR" sz="1800" b="0" i="0" u="none" strike="noStrike" dirty="0">
                          <a:solidFill>
                            <a:srgbClr val="000000"/>
                          </a:solidFill>
                          <a:effectLst/>
                          <a:latin typeface="Calibri" panose="020F0502020204030204" pitchFamily="34" charset="0"/>
                        </a:rPr>
                        <a:t>MATHILDE RUBATO </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fr-FR" sz="18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169219572"/>
                  </a:ext>
                </a:extLst>
              </a:tr>
            </a:tbl>
          </a:graphicData>
        </a:graphic>
      </p:graphicFrame>
      <p:graphicFrame>
        <p:nvGraphicFramePr>
          <p:cNvPr id="14" name="Tableau 13">
            <a:extLst>
              <a:ext uri="{FF2B5EF4-FFF2-40B4-BE49-F238E27FC236}">
                <a16:creationId xmlns:a16="http://schemas.microsoft.com/office/drawing/2014/main" id="{F8821B4F-81A5-F7BC-3D46-E62846009589}"/>
              </a:ext>
            </a:extLst>
          </p:cNvPr>
          <p:cNvGraphicFramePr>
            <a:graphicFrameLocks noGrp="1"/>
          </p:cNvGraphicFramePr>
          <p:nvPr/>
        </p:nvGraphicFramePr>
        <p:xfrm>
          <a:off x="7131992" y="2554147"/>
          <a:ext cx="1092200" cy="255824"/>
        </p:xfrm>
        <a:graphic>
          <a:graphicData uri="http://schemas.openxmlformats.org/drawingml/2006/table">
            <a:tbl>
              <a:tblPr>
                <a:tableStyleId>{69CF1AB2-1976-4502-BF36-3FF5EA218861}</a:tableStyleId>
              </a:tblPr>
              <a:tblGrid>
                <a:gridCol w="1092200">
                  <a:extLst>
                    <a:ext uri="{9D8B030D-6E8A-4147-A177-3AD203B41FA5}">
                      <a16:colId xmlns:a16="http://schemas.microsoft.com/office/drawing/2014/main" val="405722822"/>
                    </a:ext>
                  </a:extLst>
                </a:gridCol>
              </a:tblGrid>
              <a:tr h="255824">
                <a:tc>
                  <a:txBody>
                    <a:bodyPr/>
                    <a:lstStyle/>
                    <a:p>
                      <a:pPr algn="ctr" fontAlgn="b"/>
                      <a:r>
                        <a:rPr lang="fr-FR" sz="1600" b="0" i="0" u="none" strike="noStrike" dirty="0">
                          <a:solidFill>
                            <a:srgbClr val="000000"/>
                          </a:solidFill>
                          <a:effectLst/>
                          <a:latin typeface="Calibri" panose="020F0502020204030204" pitchFamily="34" charset="0"/>
                        </a:rPr>
                        <a:t>JOUE</a:t>
                      </a:r>
                    </a:p>
                  </a:txBody>
                  <a:tcPr marL="9525" marR="9525" marT="9525" marB="0" anchor="b">
                    <a:solidFill>
                      <a:schemeClr val="accent3">
                        <a:lumMod val="40000"/>
                        <a:lumOff val="60000"/>
                      </a:schemeClr>
                    </a:solidFill>
                  </a:tcPr>
                </a:tc>
                <a:extLst>
                  <a:ext uri="{0D108BD9-81ED-4DB2-BD59-A6C34878D82A}">
                    <a16:rowId xmlns:a16="http://schemas.microsoft.com/office/drawing/2014/main" val="2685633984"/>
                  </a:ext>
                </a:extLst>
              </a:tr>
            </a:tbl>
          </a:graphicData>
        </a:graphic>
      </p:graphicFrame>
      <p:graphicFrame>
        <p:nvGraphicFramePr>
          <p:cNvPr id="15" name="Tableau 14">
            <a:extLst>
              <a:ext uri="{FF2B5EF4-FFF2-40B4-BE49-F238E27FC236}">
                <a16:creationId xmlns:a16="http://schemas.microsoft.com/office/drawing/2014/main" id="{875896AD-B0EA-5D75-9E86-481FFA4F0BF5}"/>
              </a:ext>
            </a:extLst>
          </p:cNvPr>
          <p:cNvGraphicFramePr>
            <a:graphicFrameLocks noGrp="1"/>
          </p:cNvGraphicFramePr>
          <p:nvPr/>
        </p:nvGraphicFramePr>
        <p:xfrm>
          <a:off x="323528" y="4236140"/>
          <a:ext cx="6668516" cy="314325"/>
        </p:xfrm>
        <a:graphic>
          <a:graphicData uri="http://schemas.openxmlformats.org/drawingml/2006/table">
            <a:tbl>
              <a:tblPr>
                <a:tableStyleId>{5DA37D80-6434-44D0-A028-1B22A696006F}</a:tableStyleId>
              </a:tblPr>
              <a:tblGrid>
                <a:gridCol w="1872208">
                  <a:extLst>
                    <a:ext uri="{9D8B030D-6E8A-4147-A177-3AD203B41FA5}">
                      <a16:colId xmlns:a16="http://schemas.microsoft.com/office/drawing/2014/main" val="1124010155"/>
                    </a:ext>
                  </a:extLst>
                </a:gridCol>
                <a:gridCol w="1224136">
                  <a:extLst>
                    <a:ext uri="{9D8B030D-6E8A-4147-A177-3AD203B41FA5}">
                      <a16:colId xmlns:a16="http://schemas.microsoft.com/office/drawing/2014/main" val="2556170837"/>
                    </a:ext>
                  </a:extLst>
                </a:gridCol>
                <a:gridCol w="1067636">
                  <a:extLst>
                    <a:ext uri="{9D8B030D-6E8A-4147-A177-3AD203B41FA5}">
                      <a16:colId xmlns:a16="http://schemas.microsoft.com/office/drawing/2014/main" val="3743373670"/>
                    </a:ext>
                  </a:extLst>
                </a:gridCol>
                <a:gridCol w="783628">
                  <a:extLst>
                    <a:ext uri="{9D8B030D-6E8A-4147-A177-3AD203B41FA5}">
                      <a16:colId xmlns:a16="http://schemas.microsoft.com/office/drawing/2014/main" val="2467913298"/>
                    </a:ext>
                  </a:extLst>
                </a:gridCol>
                <a:gridCol w="1024350">
                  <a:extLst>
                    <a:ext uri="{9D8B030D-6E8A-4147-A177-3AD203B41FA5}">
                      <a16:colId xmlns:a16="http://schemas.microsoft.com/office/drawing/2014/main" val="3017461088"/>
                    </a:ext>
                  </a:extLst>
                </a:gridCol>
                <a:gridCol w="696558">
                  <a:extLst>
                    <a:ext uri="{9D8B030D-6E8A-4147-A177-3AD203B41FA5}">
                      <a16:colId xmlns:a16="http://schemas.microsoft.com/office/drawing/2014/main" val="2129572011"/>
                    </a:ext>
                  </a:extLst>
                </a:gridCol>
              </a:tblGrid>
              <a:tr h="200025">
                <a:tc>
                  <a:txBody>
                    <a:bodyPr/>
                    <a:lstStyle/>
                    <a:p>
                      <a:pPr algn="l" fontAlgn="b"/>
                      <a:r>
                        <a:rPr lang="fr-FR" sz="2000" b="0" i="0" u="none" strike="noStrike" dirty="0">
                          <a:solidFill>
                            <a:srgbClr val="000000"/>
                          </a:solidFill>
                          <a:effectLst/>
                          <a:latin typeface="Calibri" panose="020F0502020204030204" pitchFamily="34" charset="0"/>
                        </a:rPr>
                        <a:t>ZELIE RICHARD </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endParaRPr lang="fr-FR"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endParaRPr lang="fr-FR" sz="20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639332532"/>
                  </a:ext>
                </a:extLst>
              </a:tr>
            </a:tbl>
          </a:graphicData>
        </a:graphic>
      </p:graphicFrame>
      <p:graphicFrame>
        <p:nvGraphicFramePr>
          <p:cNvPr id="16" name="Tableau 15">
            <a:extLst>
              <a:ext uri="{FF2B5EF4-FFF2-40B4-BE49-F238E27FC236}">
                <a16:creationId xmlns:a16="http://schemas.microsoft.com/office/drawing/2014/main" id="{C1E0D0E7-4FF0-147F-27B3-D2C6EB5E8B09}"/>
              </a:ext>
            </a:extLst>
          </p:cNvPr>
          <p:cNvGraphicFramePr>
            <a:graphicFrameLocks noGrp="1"/>
          </p:cNvGraphicFramePr>
          <p:nvPr/>
        </p:nvGraphicFramePr>
        <p:xfrm>
          <a:off x="7182792" y="4227880"/>
          <a:ext cx="1092200" cy="314325"/>
        </p:xfrm>
        <a:graphic>
          <a:graphicData uri="http://schemas.openxmlformats.org/drawingml/2006/table">
            <a:tbl>
              <a:tblPr>
                <a:tableStyleId>{69CF1AB2-1976-4502-BF36-3FF5EA218861}</a:tableStyleId>
              </a:tblPr>
              <a:tblGrid>
                <a:gridCol w="1092200">
                  <a:extLst>
                    <a:ext uri="{9D8B030D-6E8A-4147-A177-3AD203B41FA5}">
                      <a16:colId xmlns:a16="http://schemas.microsoft.com/office/drawing/2014/main" val="1587002017"/>
                    </a:ext>
                  </a:extLst>
                </a:gridCol>
              </a:tblGrid>
              <a:tr h="200025">
                <a:tc>
                  <a:txBody>
                    <a:bodyPr/>
                    <a:lstStyle/>
                    <a:p>
                      <a:pPr algn="l" fontAlgn="b"/>
                      <a:r>
                        <a:rPr lang="fr-FR" sz="2000" b="0" i="0" u="none" strike="noStrike" dirty="0">
                          <a:solidFill>
                            <a:srgbClr val="000000"/>
                          </a:solidFill>
                          <a:effectLst/>
                          <a:latin typeface="Calibri" panose="020F0502020204030204" pitchFamily="34" charset="0"/>
                        </a:rPr>
                        <a:t>LIGUEIL</a:t>
                      </a:r>
                    </a:p>
                  </a:txBody>
                  <a:tcPr marL="9525" marR="9525" marT="9525" marB="0" anchor="b">
                    <a:solidFill>
                      <a:schemeClr val="accent1">
                        <a:lumMod val="75000"/>
                      </a:schemeClr>
                    </a:solidFill>
                  </a:tcPr>
                </a:tc>
                <a:extLst>
                  <a:ext uri="{0D108BD9-81ED-4DB2-BD59-A6C34878D82A}">
                    <a16:rowId xmlns:a16="http://schemas.microsoft.com/office/drawing/2014/main" val="2268797914"/>
                  </a:ext>
                </a:extLst>
              </a:tr>
            </a:tbl>
          </a:graphicData>
        </a:graphic>
      </p:graphicFrame>
      <p:graphicFrame>
        <p:nvGraphicFramePr>
          <p:cNvPr id="18" name="Tableau 17">
            <a:extLst>
              <a:ext uri="{FF2B5EF4-FFF2-40B4-BE49-F238E27FC236}">
                <a16:creationId xmlns:a16="http://schemas.microsoft.com/office/drawing/2014/main" id="{6C2A1CE4-B67B-F457-3A2C-122F2C435491}"/>
              </a:ext>
            </a:extLst>
          </p:cNvPr>
          <p:cNvGraphicFramePr>
            <a:graphicFrameLocks noGrp="1"/>
          </p:cNvGraphicFramePr>
          <p:nvPr/>
        </p:nvGraphicFramePr>
        <p:xfrm>
          <a:off x="7182792" y="5700586"/>
          <a:ext cx="1092200" cy="283845"/>
        </p:xfrm>
        <a:graphic>
          <a:graphicData uri="http://schemas.openxmlformats.org/drawingml/2006/table">
            <a:tbl>
              <a:tblPr>
                <a:tableStyleId>{69CF1AB2-1976-4502-BF36-3FF5EA218861}</a:tableStyleId>
              </a:tblPr>
              <a:tblGrid>
                <a:gridCol w="1092200">
                  <a:extLst>
                    <a:ext uri="{9D8B030D-6E8A-4147-A177-3AD203B41FA5}">
                      <a16:colId xmlns:a16="http://schemas.microsoft.com/office/drawing/2014/main" val="1205246750"/>
                    </a:ext>
                  </a:extLst>
                </a:gridCol>
              </a:tblGrid>
              <a:tr h="264576">
                <a:tc>
                  <a:txBody>
                    <a:bodyPr/>
                    <a:lstStyle/>
                    <a:p>
                      <a:pPr algn="l" fontAlgn="b"/>
                      <a:r>
                        <a:rPr lang="fr-FR" sz="1800" b="0" i="0" u="none" strike="noStrike" dirty="0">
                          <a:solidFill>
                            <a:srgbClr val="000000"/>
                          </a:solidFill>
                          <a:effectLst/>
                          <a:latin typeface="Calibri" panose="020F0502020204030204" pitchFamily="34" charset="0"/>
                        </a:rPr>
                        <a:t>LIGEUIL</a:t>
                      </a:r>
                    </a:p>
                  </a:txBody>
                  <a:tcPr marL="9525" marR="9525" marT="9525" marB="0" anchor="b">
                    <a:solidFill>
                      <a:schemeClr val="accent1">
                        <a:lumMod val="75000"/>
                      </a:schemeClr>
                    </a:solidFill>
                  </a:tcPr>
                </a:tc>
                <a:extLst>
                  <a:ext uri="{0D108BD9-81ED-4DB2-BD59-A6C34878D82A}">
                    <a16:rowId xmlns:a16="http://schemas.microsoft.com/office/drawing/2014/main" val="107990340"/>
                  </a:ext>
                </a:extLst>
              </a:tr>
            </a:tbl>
          </a:graphicData>
        </a:graphic>
      </p:graphicFrame>
      <p:sp>
        <p:nvSpPr>
          <p:cNvPr id="3" name="ZoneTexte 2">
            <a:extLst>
              <a:ext uri="{FF2B5EF4-FFF2-40B4-BE49-F238E27FC236}">
                <a16:creationId xmlns:a16="http://schemas.microsoft.com/office/drawing/2014/main" id="{A88BCB47-4029-4765-AA96-EF3220D6B96E}"/>
              </a:ext>
            </a:extLst>
          </p:cNvPr>
          <p:cNvSpPr txBox="1"/>
          <p:nvPr/>
        </p:nvSpPr>
        <p:spPr>
          <a:xfrm>
            <a:off x="3563889" y="378336"/>
            <a:ext cx="2520280" cy="369332"/>
          </a:xfrm>
          <a:prstGeom prst="rect">
            <a:avLst/>
          </a:prstGeom>
          <a:noFill/>
        </p:spPr>
        <p:txBody>
          <a:bodyPr wrap="square" rtlCol="0">
            <a:spAutoFit/>
          </a:bodyPr>
          <a:lstStyle/>
          <a:p>
            <a:r>
              <a:rPr lang="fr-FR" dirty="0"/>
              <a:t>LES FEDERALES </a:t>
            </a:r>
          </a:p>
        </p:txBody>
      </p:sp>
      <p:graphicFrame>
        <p:nvGraphicFramePr>
          <p:cNvPr id="20" name="Tableau 19">
            <a:extLst>
              <a:ext uri="{FF2B5EF4-FFF2-40B4-BE49-F238E27FC236}">
                <a16:creationId xmlns:a16="http://schemas.microsoft.com/office/drawing/2014/main" id="{2A107E95-12B6-4A55-B9F8-BBF02945873D}"/>
              </a:ext>
            </a:extLst>
          </p:cNvPr>
          <p:cNvGraphicFramePr>
            <a:graphicFrameLocks noGrp="1"/>
          </p:cNvGraphicFramePr>
          <p:nvPr/>
        </p:nvGraphicFramePr>
        <p:xfrm>
          <a:off x="323528" y="5714238"/>
          <a:ext cx="6668516" cy="314325"/>
        </p:xfrm>
        <a:graphic>
          <a:graphicData uri="http://schemas.openxmlformats.org/drawingml/2006/table">
            <a:tbl>
              <a:tblPr>
                <a:tableStyleId>{5DA37D80-6434-44D0-A028-1B22A696006F}</a:tableStyleId>
              </a:tblPr>
              <a:tblGrid>
                <a:gridCol w="1872208">
                  <a:extLst>
                    <a:ext uri="{9D8B030D-6E8A-4147-A177-3AD203B41FA5}">
                      <a16:colId xmlns:a16="http://schemas.microsoft.com/office/drawing/2014/main" val="1124010155"/>
                    </a:ext>
                  </a:extLst>
                </a:gridCol>
                <a:gridCol w="1224136">
                  <a:extLst>
                    <a:ext uri="{9D8B030D-6E8A-4147-A177-3AD203B41FA5}">
                      <a16:colId xmlns:a16="http://schemas.microsoft.com/office/drawing/2014/main" val="2556170837"/>
                    </a:ext>
                  </a:extLst>
                </a:gridCol>
                <a:gridCol w="1067636">
                  <a:extLst>
                    <a:ext uri="{9D8B030D-6E8A-4147-A177-3AD203B41FA5}">
                      <a16:colId xmlns:a16="http://schemas.microsoft.com/office/drawing/2014/main" val="3743373670"/>
                    </a:ext>
                  </a:extLst>
                </a:gridCol>
                <a:gridCol w="783628">
                  <a:extLst>
                    <a:ext uri="{9D8B030D-6E8A-4147-A177-3AD203B41FA5}">
                      <a16:colId xmlns:a16="http://schemas.microsoft.com/office/drawing/2014/main" val="2467913298"/>
                    </a:ext>
                  </a:extLst>
                </a:gridCol>
                <a:gridCol w="1024350">
                  <a:extLst>
                    <a:ext uri="{9D8B030D-6E8A-4147-A177-3AD203B41FA5}">
                      <a16:colId xmlns:a16="http://schemas.microsoft.com/office/drawing/2014/main" val="3017461088"/>
                    </a:ext>
                  </a:extLst>
                </a:gridCol>
                <a:gridCol w="696558">
                  <a:extLst>
                    <a:ext uri="{9D8B030D-6E8A-4147-A177-3AD203B41FA5}">
                      <a16:colId xmlns:a16="http://schemas.microsoft.com/office/drawing/2014/main" val="2129572011"/>
                    </a:ext>
                  </a:extLst>
                </a:gridCol>
              </a:tblGrid>
              <a:tr h="200025">
                <a:tc>
                  <a:txBody>
                    <a:bodyPr/>
                    <a:lstStyle/>
                    <a:p>
                      <a:pPr algn="l" fontAlgn="b"/>
                      <a:r>
                        <a:rPr lang="fr-FR" sz="2000" b="0" i="0" u="none" strike="noStrike" dirty="0">
                          <a:solidFill>
                            <a:srgbClr val="000000"/>
                          </a:solidFill>
                          <a:effectLst/>
                          <a:latin typeface="Calibri" panose="020F0502020204030204" pitchFamily="34" charset="0"/>
                        </a:rPr>
                        <a:t>LILOU RICHARD </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639332532"/>
                  </a:ext>
                </a:extLst>
              </a:tr>
            </a:tbl>
          </a:graphicData>
        </a:graphic>
      </p:graphicFrame>
    </p:spTree>
    <p:extLst>
      <p:ext uri="{BB962C8B-B14F-4D97-AF65-F5344CB8AC3E}">
        <p14:creationId xmlns:p14="http://schemas.microsoft.com/office/powerpoint/2010/main" val="329884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F38D79B-9F16-F132-EFF5-62682CB490DE}"/>
              </a:ext>
            </a:extLst>
          </p:cNvPr>
          <p:cNvSpPr txBox="1"/>
          <p:nvPr/>
        </p:nvSpPr>
        <p:spPr>
          <a:xfrm>
            <a:off x="2910257" y="928506"/>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C 10/11</a:t>
            </a:r>
          </a:p>
        </p:txBody>
      </p:sp>
      <p:sp>
        <p:nvSpPr>
          <p:cNvPr id="7" name="ZoneTexte 6">
            <a:extLst>
              <a:ext uri="{FF2B5EF4-FFF2-40B4-BE49-F238E27FC236}">
                <a16:creationId xmlns:a16="http://schemas.microsoft.com/office/drawing/2014/main" id="{DC2D05EC-78CD-6C9D-5AE8-538990943791}"/>
              </a:ext>
            </a:extLst>
          </p:cNvPr>
          <p:cNvSpPr txBox="1"/>
          <p:nvPr/>
        </p:nvSpPr>
        <p:spPr>
          <a:xfrm>
            <a:off x="2843185" y="1906206"/>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C 12/13</a:t>
            </a:r>
          </a:p>
        </p:txBody>
      </p:sp>
      <p:sp>
        <p:nvSpPr>
          <p:cNvPr id="9" name="ZoneTexte 8">
            <a:extLst>
              <a:ext uri="{FF2B5EF4-FFF2-40B4-BE49-F238E27FC236}">
                <a16:creationId xmlns:a16="http://schemas.microsoft.com/office/drawing/2014/main" id="{7E3FA0F0-EAEF-730F-F950-AA8F81101CB4}"/>
              </a:ext>
            </a:extLst>
          </p:cNvPr>
          <p:cNvSpPr txBox="1"/>
          <p:nvPr/>
        </p:nvSpPr>
        <p:spPr>
          <a:xfrm>
            <a:off x="2843184" y="2742348"/>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C 14/15</a:t>
            </a:r>
          </a:p>
        </p:txBody>
      </p:sp>
      <p:sp>
        <p:nvSpPr>
          <p:cNvPr id="10" name="ZoneTexte 9">
            <a:extLst>
              <a:ext uri="{FF2B5EF4-FFF2-40B4-BE49-F238E27FC236}">
                <a16:creationId xmlns:a16="http://schemas.microsoft.com/office/drawing/2014/main" id="{3142C457-AB7C-280F-8164-E4EC0D9FD145}"/>
              </a:ext>
            </a:extLst>
          </p:cNvPr>
          <p:cNvSpPr txBox="1"/>
          <p:nvPr/>
        </p:nvSpPr>
        <p:spPr>
          <a:xfrm>
            <a:off x="2699792" y="4253737"/>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C 16/17</a:t>
            </a:r>
          </a:p>
        </p:txBody>
      </p:sp>
      <p:sp>
        <p:nvSpPr>
          <p:cNvPr id="11" name="ZoneTexte 10">
            <a:extLst>
              <a:ext uri="{FF2B5EF4-FFF2-40B4-BE49-F238E27FC236}">
                <a16:creationId xmlns:a16="http://schemas.microsoft.com/office/drawing/2014/main" id="{318C5EB7-3962-F880-0503-CF740E6CE922}"/>
              </a:ext>
            </a:extLst>
          </p:cNvPr>
          <p:cNvSpPr txBox="1"/>
          <p:nvPr/>
        </p:nvSpPr>
        <p:spPr>
          <a:xfrm>
            <a:off x="2699791" y="4966881"/>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C 18 ET +</a:t>
            </a:r>
          </a:p>
        </p:txBody>
      </p:sp>
      <p:graphicFrame>
        <p:nvGraphicFramePr>
          <p:cNvPr id="19" name="Tableau 18">
            <a:extLst>
              <a:ext uri="{FF2B5EF4-FFF2-40B4-BE49-F238E27FC236}">
                <a16:creationId xmlns:a16="http://schemas.microsoft.com/office/drawing/2014/main" id="{F255D8D4-BE93-109A-C67C-46AAFB0BA5CB}"/>
              </a:ext>
            </a:extLst>
          </p:cNvPr>
          <p:cNvGraphicFramePr>
            <a:graphicFrameLocks noGrp="1"/>
          </p:cNvGraphicFramePr>
          <p:nvPr/>
        </p:nvGraphicFramePr>
        <p:xfrm>
          <a:off x="517917" y="2318104"/>
          <a:ext cx="7006411" cy="362856"/>
        </p:xfrm>
        <a:graphic>
          <a:graphicData uri="http://schemas.openxmlformats.org/drawingml/2006/table">
            <a:tbl>
              <a:tblPr>
                <a:tableStyleId>{5C22544A-7EE6-4342-B048-85BDC9FD1C3A}</a:tableStyleId>
              </a:tblPr>
              <a:tblGrid>
                <a:gridCol w="2037859">
                  <a:extLst>
                    <a:ext uri="{9D8B030D-6E8A-4147-A177-3AD203B41FA5}">
                      <a16:colId xmlns:a16="http://schemas.microsoft.com/office/drawing/2014/main" val="3824670554"/>
                    </a:ext>
                  </a:extLst>
                </a:gridCol>
                <a:gridCol w="1440160">
                  <a:extLst>
                    <a:ext uri="{9D8B030D-6E8A-4147-A177-3AD203B41FA5}">
                      <a16:colId xmlns:a16="http://schemas.microsoft.com/office/drawing/2014/main" val="1634364624"/>
                    </a:ext>
                  </a:extLst>
                </a:gridCol>
                <a:gridCol w="1224136">
                  <a:extLst>
                    <a:ext uri="{9D8B030D-6E8A-4147-A177-3AD203B41FA5}">
                      <a16:colId xmlns:a16="http://schemas.microsoft.com/office/drawing/2014/main" val="2853529285"/>
                    </a:ext>
                  </a:extLst>
                </a:gridCol>
                <a:gridCol w="1250935">
                  <a:extLst>
                    <a:ext uri="{9D8B030D-6E8A-4147-A177-3AD203B41FA5}">
                      <a16:colId xmlns:a16="http://schemas.microsoft.com/office/drawing/2014/main" val="1124938056"/>
                    </a:ext>
                  </a:extLst>
                </a:gridCol>
                <a:gridCol w="1053321">
                  <a:extLst>
                    <a:ext uri="{9D8B030D-6E8A-4147-A177-3AD203B41FA5}">
                      <a16:colId xmlns:a16="http://schemas.microsoft.com/office/drawing/2014/main" val="2205020028"/>
                    </a:ext>
                  </a:extLst>
                </a:gridCol>
              </a:tblGrid>
              <a:tr h="362856">
                <a:tc>
                  <a:txBody>
                    <a:bodyPr/>
                    <a:lstStyle/>
                    <a:p>
                      <a:pPr algn="l" fontAlgn="b"/>
                      <a:r>
                        <a:rPr lang="fr-FR" sz="1600" b="0" i="0" u="none" strike="noStrike" dirty="0">
                          <a:solidFill>
                            <a:schemeClr val="tx1"/>
                          </a:solidFill>
                          <a:effectLst/>
                          <a:latin typeface="Calibri" panose="020F0502020204030204" pitchFamily="34" charset="0"/>
                        </a:rPr>
                        <a:t>CHLOE LATINIER </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4</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17</a:t>
                      </a:r>
                    </a:p>
                  </a:txBody>
                  <a:tcPr marL="9525" marR="9525" marT="9525" marB="0" anchor="b">
                    <a:solidFill>
                      <a:schemeClr val="accent1">
                        <a:lumMod val="40000"/>
                        <a:lumOff val="60000"/>
                      </a:schemeClr>
                    </a:solidFill>
                  </a:tcPr>
                </a:tc>
                <a:tc>
                  <a:txBody>
                    <a:bodyPr/>
                    <a:lstStyle/>
                    <a:p>
                      <a:pPr algn="ctr" fontAlgn="b"/>
                      <a:endParaRPr lang="fr-FR" sz="1800" b="1" i="0" u="none" strike="noStrike" dirty="0">
                        <a:solidFill>
                          <a:schemeClr val="tx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468956604"/>
                  </a:ext>
                </a:extLst>
              </a:tr>
            </a:tbl>
          </a:graphicData>
        </a:graphic>
      </p:graphicFrame>
      <p:graphicFrame>
        <p:nvGraphicFramePr>
          <p:cNvPr id="25" name="Tableau 24">
            <a:extLst>
              <a:ext uri="{FF2B5EF4-FFF2-40B4-BE49-F238E27FC236}">
                <a16:creationId xmlns:a16="http://schemas.microsoft.com/office/drawing/2014/main" id="{045E4CE7-DC76-A08C-5A6C-EE72CC583AEB}"/>
              </a:ext>
            </a:extLst>
          </p:cNvPr>
          <p:cNvGraphicFramePr>
            <a:graphicFrameLocks noGrp="1"/>
          </p:cNvGraphicFramePr>
          <p:nvPr/>
        </p:nvGraphicFramePr>
        <p:xfrm>
          <a:off x="515776" y="3141098"/>
          <a:ext cx="7006411" cy="1013460"/>
        </p:xfrm>
        <a:graphic>
          <a:graphicData uri="http://schemas.openxmlformats.org/drawingml/2006/table">
            <a:tbl>
              <a:tblPr>
                <a:tableStyleId>{5C22544A-7EE6-4342-B048-85BDC9FD1C3A}</a:tableStyleId>
              </a:tblPr>
              <a:tblGrid>
                <a:gridCol w="73062">
                  <a:extLst>
                    <a:ext uri="{9D8B030D-6E8A-4147-A177-3AD203B41FA5}">
                      <a16:colId xmlns:a16="http://schemas.microsoft.com/office/drawing/2014/main" val="1871845531"/>
                    </a:ext>
                  </a:extLst>
                </a:gridCol>
                <a:gridCol w="2110954">
                  <a:extLst>
                    <a:ext uri="{9D8B030D-6E8A-4147-A177-3AD203B41FA5}">
                      <a16:colId xmlns:a16="http://schemas.microsoft.com/office/drawing/2014/main" val="1922577084"/>
                    </a:ext>
                  </a:extLst>
                </a:gridCol>
                <a:gridCol w="1224136">
                  <a:extLst>
                    <a:ext uri="{9D8B030D-6E8A-4147-A177-3AD203B41FA5}">
                      <a16:colId xmlns:a16="http://schemas.microsoft.com/office/drawing/2014/main" val="1944708727"/>
                    </a:ext>
                  </a:extLst>
                </a:gridCol>
                <a:gridCol w="1296144">
                  <a:extLst>
                    <a:ext uri="{9D8B030D-6E8A-4147-A177-3AD203B41FA5}">
                      <a16:colId xmlns:a16="http://schemas.microsoft.com/office/drawing/2014/main" val="1660269364"/>
                    </a:ext>
                  </a:extLst>
                </a:gridCol>
                <a:gridCol w="1265094">
                  <a:extLst>
                    <a:ext uri="{9D8B030D-6E8A-4147-A177-3AD203B41FA5}">
                      <a16:colId xmlns:a16="http://schemas.microsoft.com/office/drawing/2014/main" val="1545322594"/>
                    </a:ext>
                  </a:extLst>
                </a:gridCol>
                <a:gridCol w="1037021">
                  <a:extLst>
                    <a:ext uri="{9D8B030D-6E8A-4147-A177-3AD203B41FA5}">
                      <a16:colId xmlns:a16="http://schemas.microsoft.com/office/drawing/2014/main" val="4031663797"/>
                    </a:ext>
                  </a:extLst>
                </a:gridCol>
              </a:tblGrid>
              <a:tr h="214329">
                <a:tc>
                  <a:txBody>
                    <a:bodyPr/>
                    <a:lstStyle/>
                    <a:p>
                      <a:pPr algn="l" fontAlgn="b"/>
                      <a:endParaRPr lang="fr-FR" sz="14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400" b="1" i="0" u="none" strike="noStrike" dirty="0">
                          <a:solidFill>
                            <a:srgbClr val="FF0000"/>
                          </a:solidFill>
                          <a:effectLst/>
                          <a:latin typeface="Calibri" panose="020F0502020204030204" pitchFamily="34" charset="0"/>
                        </a:rPr>
                        <a:t>ERIKA ABDURAKHMANOVA</a:t>
                      </a:r>
                    </a:p>
                  </a:txBody>
                  <a:tcPr marL="9525" marR="9525" marT="9525" marB="0" anchor="b">
                    <a:solidFill>
                      <a:schemeClr val="accent1">
                        <a:lumMod val="40000"/>
                        <a:lumOff val="60000"/>
                      </a:schemeClr>
                    </a:solidFill>
                  </a:tcPr>
                </a:tc>
                <a:tc>
                  <a:txBody>
                    <a:bodyPr/>
                    <a:lstStyle/>
                    <a:p>
                      <a:pPr algn="ctr" fontAlgn="b"/>
                      <a:r>
                        <a:rPr lang="fr-FR" sz="1600" b="1" i="0" u="none" strike="noStrike" dirty="0">
                          <a:solidFill>
                            <a:srgbClr val="FF0000"/>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1600" b="1" i="0" u="none" strike="noStrike" dirty="0">
                          <a:solidFill>
                            <a:srgbClr val="FF0000"/>
                          </a:solidFill>
                          <a:effectLst/>
                          <a:latin typeface="Calibri" panose="020F0502020204030204" pitchFamily="34" charset="0"/>
                        </a:rPr>
                        <a:t>3</a:t>
                      </a:r>
                    </a:p>
                  </a:txBody>
                  <a:tcPr marL="9525" marR="9525" marT="9525" marB="0" anchor="b">
                    <a:lnR w="12700" cap="flat" cmpd="sng" algn="ctr">
                      <a:noFill/>
                      <a:prstDash val="solid"/>
                      <a:round/>
                      <a:headEnd type="none" w="med" len="med"/>
                      <a:tailEnd type="none" w="med" len="med"/>
                    </a:lnR>
                    <a:solidFill>
                      <a:schemeClr val="accent1">
                        <a:lumMod val="40000"/>
                        <a:lumOff val="60000"/>
                      </a:schemeClr>
                    </a:solidFill>
                  </a:tcPr>
                </a:tc>
                <a:tc>
                  <a:txBody>
                    <a:bodyPr/>
                    <a:lstStyle/>
                    <a:p>
                      <a:pPr algn="ctr" fontAlgn="b"/>
                      <a:r>
                        <a:rPr lang="fr-FR" sz="1600" b="1" i="0" u="none" strike="noStrike" dirty="0">
                          <a:solidFill>
                            <a:srgbClr val="FF0000"/>
                          </a:solidFill>
                          <a:effectLst/>
                          <a:latin typeface="Calibri" panose="020F0502020204030204" pitchFamily="34" charset="0"/>
                        </a:rPr>
                        <a:t>7</a:t>
                      </a:r>
                    </a:p>
                  </a:txBody>
                  <a:tcPr marL="9525" marR="9525" marT="9525" marB="0" anchor="b">
                    <a:lnL w="12700" cap="flat" cmpd="sng" algn="ctr">
                      <a:noFill/>
                      <a:prstDash val="solid"/>
                      <a:round/>
                      <a:headEnd type="none" w="med" len="med"/>
                      <a:tailEnd type="none" w="med" len="med"/>
                    </a:lnL>
                    <a:solidFill>
                      <a:schemeClr val="accent1">
                        <a:lumMod val="40000"/>
                        <a:lumOff val="60000"/>
                      </a:schemeClr>
                    </a:solidFill>
                  </a:tcPr>
                </a:tc>
                <a:tc>
                  <a:txBody>
                    <a:bodyPr/>
                    <a:lstStyle/>
                    <a:p>
                      <a:pPr algn="ctr" fontAlgn="b"/>
                      <a:endParaRPr lang="fr-FR" sz="1600" b="0" i="0" u="none" strike="noStrike" dirty="0">
                        <a:solidFill>
                          <a:schemeClr val="accent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669009822"/>
                  </a:ext>
                </a:extLst>
              </a:tr>
              <a:tr h="200025">
                <a:tc>
                  <a:txBody>
                    <a:bodyPr/>
                    <a:lstStyle/>
                    <a:p>
                      <a:pPr algn="l" fontAlgn="b"/>
                      <a:endParaRPr lang="fr-FR" sz="14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400" b="0" i="0" u="none" strike="noStrike" dirty="0">
                          <a:solidFill>
                            <a:schemeClr val="tx1"/>
                          </a:solidFill>
                          <a:effectLst/>
                          <a:latin typeface="Calibri" panose="020F0502020204030204" pitchFamily="34" charset="0"/>
                        </a:rPr>
                        <a:t>MARGAUX ROLLAND</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2</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6</a:t>
                      </a:r>
                    </a:p>
                  </a:txBody>
                  <a:tcPr marL="9525" marR="9525" marT="9525" marB="0" anchor="b">
                    <a:lnR w="12700" cap="flat" cmpd="sng" algn="ctr">
                      <a:noFill/>
                      <a:prstDash val="solid"/>
                      <a:round/>
                      <a:headEnd type="none" w="med" len="med"/>
                      <a:tailEnd type="none" w="med" len="med"/>
                    </a:lnR>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11</a:t>
                      </a:r>
                    </a:p>
                  </a:txBody>
                  <a:tcPr marL="9525" marR="9525" marT="9525" marB="0" anchor="b">
                    <a:lnL w="12700" cap="flat" cmpd="sng" algn="ctr">
                      <a:noFill/>
                      <a:prstDash val="solid"/>
                      <a:round/>
                      <a:headEnd type="none" w="med" len="med"/>
                      <a:tailEnd type="none" w="med" len="med"/>
                    </a:lnL>
                    <a:solidFill>
                      <a:schemeClr val="accent1">
                        <a:lumMod val="40000"/>
                        <a:lumOff val="60000"/>
                      </a:schemeClr>
                    </a:solidFill>
                  </a:tcPr>
                </a:tc>
                <a:tc>
                  <a:txBody>
                    <a:bodyPr/>
                    <a:lstStyle/>
                    <a:p>
                      <a:pPr algn="ctr" fontAlgn="b"/>
                      <a:endParaRPr lang="fr-FR" sz="1600" b="0" i="0" u="none" strike="noStrike" dirty="0">
                        <a:solidFill>
                          <a:schemeClr val="accent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635777963"/>
                  </a:ext>
                </a:extLst>
              </a:tr>
              <a:tr h="200025">
                <a:tc>
                  <a:txBody>
                    <a:bodyPr/>
                    <a:lstStyle/>
                    <a:p>
                      <a:pPr algn="l" fontAlgn="b"/>
                      <a:endParaRPr lang="fr-FR" sz="14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400" b="0" i="0" u="none" strike="noStrike" dirty="0">
                          <a:solidFill>
                            <a:schemeClr val="tx1"/>
                          </a:solidFill>
                          <a:effectLst/>
                          <a:latin typeface="Calibri" panose="020F0502020204030204" pitchFamily="34" charset="0"/>
                        </a:rPr>
                        <a:t>MAELI VAZ-FILIPE </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3</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7</a:t>
                      </a:r>
                    </a:p>
                  </a:txBody>
                  <a:tcPr marL="9525" marR="9525" marT="9525" marB="0" anchor="b">
                    <a:lnR w="12700" cap="flat" cmpd="sng" algn="ctr">
                      <a:noFill/>
                      <a:prstDash val="solid"/>
                      <a:round/>
                      <a:headEnd type="none" w="med" len="med"/>
                      <a:tailEnd type="none" w="med" len="med"/>
                    </a:lnR>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10</a:t>
                      </a:r>
                    </a:p>
                  </a:txBody>
                  <a:tcPr marL="9525" marR="9525" marT="9525" marB="0" anchor="b">
                    <a:lnL w="12700" cap="flat" cmpd="sng" algn="ctr">
                      <a:noFill/>
                      <a:prstDash val="solid"/>
                      <a:round/>
                      <a:headEnd type="none" w="med" len="med"/>
                      <a:tailEnd type="none" w="med" len="med"/>
                    </a:lnL>
                    <a:solidFill>
                      <a:schemeClr val="accent1">
                        <a:lumMod val="40000"/>
                        <a:lumOff val="60000"/>
                      </a:schemeClr>
                    </a:solidFill>
                  </a:tcPr>
                </a:tc>
                <a:tc>
                  <a:txBody>
                    <a:bodyPr/>
                    <a:lstStyle/>
                    <a:p>
                      <a:pPr algn="ctr" fontAlgn="b"/>
                      <a:endParaRPr lang="fr-FR" sz="1600" b="0" i="0" u="none" strike="noStrike" dirty="0">
                        <a:solidFill>
                          <a:schemeClr val="accent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588537856"/>
                  </a:ext>
                </a:extLst>
              </a:tr>
              <a:tr h="200025">
                <a:tc>
                  <a:txBody>
                    <a:bodyPr/>
                    <a:lstStyle/>
                    <a:p>
                      <a:pPr algn="l" fontAlgn="b"/>
                      <a:endParaRPr lang="fr-FR" sz="14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400" b="0" i="0" u="none" strike="noStrike" dirty="0">
                          <a:solidFill>
                            <a:schemeClr val="tx1"/>
                          </a:solidFill>
                          <a:effectLst/>
                          <a:latin typeface="Calibri" panose="020F0502020204030204" pitchFamily="34" charset="0"/>
                        </a:rPr>
                        <a:t>MAYLIS  LAFFARGUE </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4</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5</a:t>
                      </a:r>
                    </a:p>
                  </a:txBody>
                  <a:tcPr marL="9525" marR="9525" marT="9525" marB="0" anchor="b">
                    <a:lnR w="12700" cap="flat" cmpd="sng" algn="ctr">
                      <a:noFill/>
                      <a:prstDash val="solid"/>
                      <a:round/>
                      <a:headEnd type="none" w="med" len="med"/>
                      <a:tailEnd type="none" w="med" len="med"/>
                    </a:lnR>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14</a:t>
                      </a:r>
                    </a:p>
                  </a:txBody>
                  <a:tcPr marL="9525" marR="9525" marT="9525" marB="0" anchor="b">
                    <a:lnL w="12700" cap="flat" cmpd="sng" algn="ctr">
                      <a:noFill/>
                      <a:prstDash val="solid"/>
                      <a:round/>
                      <a:headEnd type="none" w="med" len="med"/>
                      <a:tailEnd type="none" w="med" len="med"/>
                    </a:lnL>
                    <a:solidFill>
                      <a:schemeClr val="accent1">
                        <a:lumMod val="40000"/>
                        <a:lumOff val="60000"/>
                      </a:schemeClr>
                    </a:solidFill>
                  </a:tcPr>
                </a:tc>
                <a:tc>
                  <a:txBody>
                    <a:bodyPr/>
                    <a:lstStyle/>
                    <a:p>
                      <a:pPr algn="ctr" fontAlgn="b"/>
                      <a:endParaRPr lang="fr-FR" sz="1600" b="0" i="0" u="none" strike="noStrike" dirty="0">
                        <a:solidFill>
                          <a:schemeClr val="accent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477117488"/>
                  </a:ext>
                </a:extLst>
              </a:tr>
            </a:tbl>
          </a:graphicData>
        </a:graphic>
      </p:graphicFrame>
      <p:graphicFrame>
        <p:nvGraphicFramePr>
          <p:cNvPr id="2" name="Tableau 1">
            <a:extLst>
              <a:ext uri="{FF2B5EF4-FFF2-40B4-BE49-F238E27FC236}">
                <a16:creationId xmlns:a16="http://schemas.microsoft.com/office/drawing/2014/main" id="{AB52028C-2329-4372-9B1A-CEC95353312D}"/>
              </a:ext>
            </a:extLst>
          </p:cNvPr>
          <p:cNvGraphicFramePr>
            <a:graphicFrameLocks noGrp="1"/>
          </p:cNvGraphicFramePr>
          <p:nvPr/>
        </p:nvGraphicFramePr>
        <p:xfrm>
          <a:off x="553249" y="5713365"/>
          <a:ext cx="6838265" cy="892114"/>
        </p:xfrm>
        <a:graphic>
          <a:graphicData uri="http://schemas.openxmlformats.org/drawingml/2006/table">
            <a:tbl>
              <a:tblPr>
                <a:tableStyleId>{5C22544A-7EE6-4342-B048-85BDC9FD1C3A}</a:tableStyleId>
              </a:tblPr>
              <a:tblGrid>
                <a:gridCol w="2074535">
                  <a:extLst>
                    <a:ext uri="{9D8B030D-6E8A-4147-A177-3AD203B41FA5}">
                      <a16:colId xmlns:a16="http://schemas.microsoft.com/office/drawing/2014/main" val="2277400311"/>
                    </a:ext>
                  </a:extLst>
                </a:gridCol>
                <a:gridCol w="1368152">
                  <a:extLst>
                    <a:ext uri="{9D8B030D-6E8A-4147-A177-3AD203B41FA5}">
                      <a16:colId xmlns:a16="http://schemas.microsoft.com/office/drawing/2014/main" val="991458492"/>
                    </a:ext>
                  </a:extLst>
                </a:gridCol>
                <a:gridCol w="1382566">
                  <a:extLst>
                    <a:ext uri="{9D8B030D-6E8A-4147-A177-3AD203B41FA5}">
                      <a16:colId xmlns:a16="http://schemas.microsoft.com/office/drawing/2014/main" val="83067780"/>
                    </a:ext>
                  </a:extLst>
                </a:gridCol>
                <a:gridCol w="1209722">
                  <a:extLst>
                    <a:ext uri="{9D8B030D-6E8A-4147-A177-3AD203B41FA5}">
                      <a16:colId xmlns:a16="http://schemas.microsoft.com/office/drawing/2014/main" val="2442114606"/>
                    </a:ext>
                  </a:extLst>
                </a:gridCol>
                <a:gridCol w="803290">
                  <a:extLst>
                    <a:ext uri="{9D8B030D-6E8A-4147-A177-3AD203B41FA5}">
                      <a16:colId xmlns:a16="http://schemas.microsoft.com/office/drawing/2014/main" val="3400781665"/>
                    </a:ext>
                  </a:extLst>
                </a:gridCol>
              </a:tblGrid>
              <a:tr h="307923">
                <a:tc>
                  <a:txBody>
                    <a:bodyPr/>
                    <a:lstStyle/>
                    <a:p>
                      <a:pPr algn="ctr" fontAlgn="b"/>
                      <a:r>
                        <a:rPr lang="fr-FR" sz="1400" b="0" i="0" u="none" strike="noStrike" dirty="0">
                          <a:solidFill>
                            <a:srgbClr val="000000"/>
                          </a:solidFill>
                          <a:effectLst/>
                          <a:latin typeface="Calibri" panose="020F0502020204030204" pitchFamily="34" charset="0"/>
                        </a:rPr>
                        <a:t>MARINE LEDROIT  </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2</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7</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15</a:t>
                      </a:r>
                    </a:p>
                  </a:txBody>
                  <a:tcPr marL="9525" marR="9525" marT="9525" marB="0" anchor="b">
                    <a:solidFill>
                      <a:schemeClr val="accent1">
                        <a:lumMod val="40000"/>
                        <a:lumOff val="60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728992886"/>
                  </a:ext>
                </a:extLst>
              </a:tr>
              <a:tr h="322739">
                <a:tc>
                  <a:txBody>
                    <a:bodyPr/>
                    <a:lstStyle/>
                    <a:p>
                      <a:pPr algn="ctr" fontAlgn="b"/>
                      <a:r>
                        <a:rPr lang="fr-FR" sz="1400" b="0" i="0" u="none" strike="noStrike" dirty="0">
                          <a:solidFill>
                            <a:schemeClr val="tx1"/>
                          </a:solidFill>
                          <a:effectLst/>
                          <a:latin typeface="Calibri" panose="020F0502020204030204" pitchFamily="34" charset="0"/>
                        </a:rPr>
                        <a:t>LANA TANOUS</a:t>
                      </a:r>
                      <a:r>
                        <a:rPr lang="fr-FR" sz="1400" b="0" i="0" u="none" strike="noStrike" dirty="0">
                          <a:solidFill>
                            <a:schemeClr val="bg1"/>
                          </a:solidFill>
                          <a:effectLst/>
                          <a:latin typeface="Calibri" panose="020F0502020204030204" pitchFamily="34" charset="0"/>
                        </a:rPr>
                        <a:t>  </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3</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14</a:t>
                      </a:r>
                    </a:p>
                  </a:txBody>
                  <a:tcPr marL="9525" marR="9525" marT="9525" marB="0" anchor="b">
                    <a:solidFill>
                      <a:schemeClr val="accent1">
                        <a:lumMod val="40000"/>
                        <a:lumOff val="60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916261290"/>
                  </a:ext>
                </a:extLst>
              </a:tr>
              <a:tr h="261452">
                <a:tc>
                  <a:txBody>
                    <a:bodyPr/>
                    <a:lstStyle/>
                    <a:p>
                      <a:pPr algn="ctr" fontAlgn="b"/>
                      <a:r>
                        <a:rPr lang="fr-FR" sz="1400" b="0" i="0" u="none" strike="noStrike" dirty="0">
                          <a:solidFill>
                            <a:srgbClr val="000000"/>
                          </a:solidFill>
                          <a:effectLst/>
                          <a:latin typeface="Calibri" panose="020F0502020204030204" pitchFamily="34" charset="0"/>
                        </a:rPr>
                        <a:t>CANDICE MEUSNIER   </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4</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9</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19</a:t>
                      </a:r>
                    </a:p>
                  </a:txBody>
                  <a:tcPr marL="9525" marR="9525" marT="9525" marB="0" anchor="b">
                    <a:solidFill>
                      <a:schemeClr val="accent1">
                        <a:lumMod val="40000"/>
                        <a:lumOff val="60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75665378"/>
                  </a:ext>
                </a:extLst>
              </a:tr>
            </a:tbl>
          </a:graphicData>
        </a:graphic>
      </p:graphicFrame>
      <p:graphicFrame>
        <p:nvGraphicFramePr>
          <p:cNvPr id="21" name="Tableau 20">
            <a:extLst>
              <a:ext uri="{FF2B5EF4-FFF2-40B4-BE49-F238E27FC236}">
                <a16:creationId xmlns:a16="http://schemas.microsoft.com/office/drawing/2014/main" id="{78BFA3E7-D47D-4169-B821-10CCC283420C}"/>
              </a:ext>
            </a:extLst>
          </p:cNvPr>
          <p:cNvGraphicFramePr>
            <a:graphicFrameLocks noGrp="1"/>
          </p:cNvGraphicFramePr>
          <p:nvPr/>
        </p:nvGraphicFramePr>
        <p:xfrm>
          <a:off x="2555776" y="319217"/>
          <a:ext cx="5112568" cy="494113"/>
        </p:xfrm>
        <a:graphic>
          <a:graphicData uri="http://schemas.openxmlformats.org/drawingml/2006/table">
            <a:tbl>
              <a:tblPr>
                <a:tableStyleId>{BC89EF96-8CEA-46FF-86C4-4CE0E7609802}</a:tableStyleId>
              </a:tblPr>
              <a:tblGrid>
                <a:gridCol w="1323915">
                  <a:extLst>
                    <a:ext uri="{9D8B030D-6E8A-4147-A177-3AD203B41FA5}">
                      <a16:colId xmlns:a16="http://schemas.microsoft.com/office/drawing/2014/main" val="1242052245"/>
                    </a:ext>
                  </a:extLst>
                </a:gridCol>
                <a:gridCol w="1279697">
                  <a:extLst>
                    <a:ext uri="{9D8B030D-6E8A-4147-A177-3AD203B41FA5}">
                      <a16:colId xmlns:a16="http://schemas.microsoft.com/office/drawing/2014/main" val="3482428489"/>
                    </a:ext>
                  </a:extLst>
                </a:gridCol>
                <a:gridCol w="1077731">
                  <a:extLst>
                    <a:ext uri="{9D8B030D-6E8A-4147-A177-3AD203B41FA5}">
                      <a16:colId xmlns:a16="http://schemas.microsoft.com/office/drawing/2014/main" val="852845270"/>
                    </a:ext>
                  </a:extLst>
                </a:gridCol>
                <a:gridCol w="1431225">
                  <a:extLst>
                    <a:ext uri="{9D8B030D-6E8A-4147-A177-3AD203B41FA5}">
                      <a16:colId xmlns:a16="http://schemas.microsoft.com/office/drawing/2014/main" val="2994673600"/>
                    </a:ext>
                  </a:extLst>
                </a:gridCol>
              </a:tblGrid>
              <a:tr h="194047">
                <a:tc>
                  <a:txBody>
                    <a:bodyPr/>
                    <a:lstStyle/>
                    <a:p>
                      <a:pPr algn="ctr" fontAlgn="ctr"/>
                      <a:r>
                        <a:rPr lang="fr-FR" sz="1400" b="1" u="none" strike="noStrike" dirty="0">
                          <a:solidFill>
                            <a:schemeClr val="tx1"/>
                          </a:solidFill>
                          <a:effectLst/>
                        </a:rPr>
                        <a:t>Départ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Région </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RGPT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fr-FR" sz="1400" b="1" i="0" u="none" strike="noStrike" dirty="0">
                          <a:solidFill>
                            <a:schemeClr val="tx1"/>
                          </a:solidFill>
                          <a:effectLst/>
                          <a:latin typeface="Calibri" panose="020F0502020204030204" pitchFamily="34" charset="0"/>
                        </a:rPr>
                        <a:t>FRANCE</a:t>
                      </a:r>
                    </a:p>
                  </a:txBody>
                  <a:tcPr marL="9525" marR="9525" marT="9525" marB="0" anchor="b"/>
                </a:tc>
                <a:extLst>
                  <a:ext uri="{0D108BD9-81ED-4DB2-BD59-A6C34878D82A}">
                    <a16:rowId xmlns:a16="http://schemas.microsoft.com/office/drawing/2014/main" val="2764815896"/>
                  </a:ext>
                </a:extLst>
              </a:tr>
              <a:tr h="271228">
                <a:tc>
                  <a:txBody>
                    <a:bodyPr/>
                    <a:lstStyle/>
                    <a:p>
                      <a:pPr algn="ctr" fontAlgn="ctr"/>
                      <a:r>
                        <a:rPr lang="fr-FR" sz="1400" b="1" i="0" u="none" strike="noStrike" dirty="0">
                          <a:solidFill>
                            <a:schemeClr val="tx1"/>
                          </a:solidFill>
                          <a:effectLst/>
                          <a:latin typeface="Calibri" panose="020F0502020204030204" pitchFamily="34" charset="0"/>
                        </a:rPr>
                        <a:t>JOUE LES TOURS </a:t>
                      </a:r>
                    </a:p>
                  </a:txBody>
                  <a:tcPr marL="9525" marR="9525" marT="9525" marB="0" anchor="ctr"/>
                </a:tc>
                <a:tc>
                  <a:txBody>
                    <a:bodyPr/>
                    <a:lstStyle/>
                    <a:p>
                      <a:pPr algn="ctr" fontAlgn="ctr"/>
                      <a:r>
                        <a:rPr lang="fr-FR" sz="1400" b="1" i="0" u="none" strike="noStrike" dirty="0">
                          <a:solidFill>
                            <a:schemeClr val="tx1"/>
                          </a:solidFill>
                          <a:effectLst/>
                          <a:latin typeface="Calibri" panose="020F0502020204030204" pitchFamily="34" charset="0"/>
                        </a:rPr>
                        <a:t>CHARTRES</a:t>
                      </a:r>
                    </a:p>
                  </a:txBody>
                  <a:tcPr marL="9525" marR="9525" marT="9525" marB="0" anchor="ctr"/>
                </a:tc>
                <a:tc>
                  <a:txBody>
                    <a:bodyPr/>
                    <a:lstStyle/>
                    <a:p>
                      <a:pPr algn="ctr" fontAlgn="ctr"/>
                      <a:r>
                        <a:rPr lang="fr-FR" sz="1400" b="1" i="0" u="none" strike="noStrike" dirty="0">
                          <a:solidFill>
                            <a:schemeClr val="tx1"/>
                          </a:solidFill>
                          <a:effectLst/>
                          <a:latin typeface="Calibri" panose="020F0502020204030204" pitchFamily="34" charset="0"/>
                        </a:rPr>
                        <a:t>BREST</a:t>
                      </a:r>
                    </a:p>
                  </a:txBody>
                  <a:tcPr marL="9525" marR="9525" marT="9525" marB="0" anchor="ctr"/>
                </a:tc>
                <a:tc>
                  <a:txBody>
                    <a:bodyPr/>
                    <a:lstStyle/>
                    <a:p>
                      <a:pPr algn="ctr" fontAlgn="ctr"/>
                      <a:r>
                        <a:rPr lang="fr-FR" sz="1400" b="1" i="0" u="none" strike="noStrike" dirty="0">
                          <a:solidFill>
                            <a:schemeClr val="tx1"/>
                          </a:solidFill>
                          <a:effectLst/>
                          <a:latin typeface="Calibri" panose="020F0502020204030204" pitchFamily="34" charset="0"/>
                        </a:rPr>
                        <a:t>BOULOGNE/M</a:t>
                      </a:r>
                    </a:p>
                  </a:txBody>
                  <a:tcPr marL="9525" marR="9525" marT="9525" marB="0" anchor="ctr"/>
                </a:tc>
                <a:extLst>
                  <a:ext uri="{0D108BD9-81ED-4DB2-BD59-A6C34878D82A}">
                    <a16:rowId xmlns:a16="http://schemas.microsoft.com/office/drawing/2014/main" val="3355872949"/>
                  </a:ext>
                </a:extLst>
              </a:tr>
            </a:tbl>
          </a:graphicData>
        </a:graphic>
      </p:graphicFrame>
      <p:sp>
        <p:nvSpPr>
          <p:cNvPr id="23" name="ZoneTexte 22">
            <a:extLst>
              <a:ext uri="{FF2B5EF4-FFF2-40B4-BE49-F238E27FC236}">
                <a16:creationId xmlns:a16="http://schemas.microsoft.com/office/drawing/2014/main" id="{9448673D-3F23-40C5-9954-8ED5A3FE8DF2}"/>
              </a:ext>
            </a:extLst>
          </p:cNvPr>
          <p:cNvSpPr txBox="1"/>
          <p:nvPr/>
        </p:nvSpPr>
        <p:spPr>
          <a:xfrm>
            <a:off x="7781806" y="1344001"/>
            <a:ext cx="1143958" cy="307777"/>
          </a:xfrm>
          <a:prstGeom prst="rect">
            <a:avLst/>
          </a:prstGeom>
          <a:solidFill>
            <a:schemeClr val="accent1">
              <a:lumMod val="75000"/>
            </a:schemeClr>
          </a:solidFill>
          <a:ln>
            <a:solidFill>
              <a:schemeClr val="tx1"/>
            </a:solidFill>
          </a:ln>
        </p:spPr>
        <p:txBody>
          <a:bodyPr wrap="square">
            <a:spAutoFit/>
          </a:bodyPr>
          <a:lstStyle/>
          <a:p>
            <a:r>
              <a:rPr lang="fr-FR" sz="1400" dirty="0"/>
              <a:t>LIGUEIL</a:t>
            </a:r>
            <a:endParaRPr lang="fr-FR" dirty="0"/>
          </a:p>
        </p:txBody>
      </p:sp>
      <p:sp>
        <p:nvSpPr>
          <p:cNvPr id="31" name="ZoneTexte 30">
            <a:extLst>
              <a:ext uri="{FF2B5EF4-FFF2-40B4-BE49-F238E27FC236}">
                <a16:creationId xmlns:a16="http://schemas.microsoft.com/office/drawing/2014/main" id="{6BCD851C-8E51-4492-826A-9A413DC23745}"/>
              </a:ext>
            </a:extLst>
          </p:cNvPr>
          <p:cNvSpPr txBox="1"/>
          <p:nvPr/>
        </p:nvSpPr>
        <p:spPr>
          <a:xfrm>
            <a:off x="7843016" y="5709864"/>
            <a:ext cx="1158837" cy="276999"/>
          </a:xfrm>
          <a:prstGeom prst="rect">
            <a:avLst/>
          </a:prstGeom>
          <a:solidFill>
            <a:schemeClr val="accent1">
              <a:lumMod val="40000"/>
              <a:lumOff val="60000"/>
            </a:schemeClr>
          </a:solidFill>
          <a:ln>
            <a:solidFill>
              <a:schemeClr val="tx1"/>
            </a:solidFill>
          </a:ln>
        </p:spPr>
        <p:txBody>
          <a:bodyPr wrap="square">
            <a:spAutoFit/>
          </a:bodyPr>
          <a:lstStyle/>
          <a:p>
            <a:r>
              <a:rPr lang="fr-FR" sz="1200" dirty="0"/>
              <a:t>JOUE</a:t>
            </a:r>
          </a:p>
        </p:txBody>
      </p:sp>
      <p:sp>
        <p:nvSpPr>
          <p:cNvPr id="32" name="ZoneTexte 31">
            <a:extLst>
              <a:ext uri="{FF2B5EF4-FFF2-40B4-BE49-F238E27FC236}">
                <a16:creationId xmlns:a16="http://schemas.microsoft.com/office/drawing/2014/main" id="{26C22E6E-28F6-4AB4-9C8D-6E1B1CCB16EC}"/>
              </a:ext>
            </a:extLst>
          </p:cNvPr>
          <p:cNvSpPr txBox="1"/>
          <p:nvPr/>
        </p:nvSpPr>
        <p:spPr>
          <a:xfrm>
            <a:off x="7843015" y="5368231"/>
            <a:ext cx="1158837" cy="276999"/>
          </a:xfrm>
          <a:prstGeom prst="rect">
            <a:avLst/>
          </a:prstGeom>
          <a:solidFill>
            <a:schemeClr val="accent1">
              <a:lumMod val="40000"/>
              <a:lumOff val="60000"/>
            </a:schemeClr>
          </a:solidFill>
          <a:ln>
            <a:solidFill>
              <a:schemeClr val="tx1"/>
            </a:solidFill>
          </a:ln>
        </p:spPr>
        <p:txBody>
          <a:bodyPr wrap="square">
            <a:spAutoFit/>
          </a:bodyPr>
          <a:lstStyle/>
          <a:p>
            <a:r>
              <a:rPr lang="fr-FR" sz="1200" dirty="0"/>
              <a:t>JOUE</a:t>
            </a:r>
          </a:p>
        </p:txBody>
      </p:sp>
      <p:graphicFrame>
        <p:nvGraphicFramePr>
          <p:cNvPr id="33" name="Tableau 32">
            <a:extLst>
              <a:ext uri="{FF2B5EF4-FFF2-40B4-BE49-F238E27FC236}">
                <a16:creationId xmlns:a16="http://schemas.microsoft.com/office/drawing/2014/main" id="{B6297A36-324D-43C6-8905-96CE0598CD8A}"/>
              </a:ext>
            </a:extLst>
          </p:cNvPr>
          <p:cNvGraphicFramePr>
            <a:graphicFrameLocks noGrp="1"/>
          </p:cNvGraphicFramePr>
          <p:nvPr/>
        </p:nvGraphicFramePr>
        <p:xfrm>
          <a:off x="473243" y="4620529"/>
          <a:ext cx="6924426" cy="314325"/>
        </p:xfrm>
        <a:graphic>
          <a:graphicData uri="http://schemas.openxmlformats.org/drawingml/2006/table">
            <a:tbl>
              <a:tblPr>
                <a:tableStyleId>{5C22544A-7EE6-4342-B048-85BDC9FD1C3A}</a:tableStyleId>
              </a:tblPr>
              <a:tblGrid>
                <a:gridCol w="70306">
                  <a:extLst>
                    <a:ext uri="{9D8B030D-6E8A-4147-A177-3AD203B41FA5}">
                      <a16:colId xmlns:a16="http://schemas.microsoft.com/office/drawing/2014/main" val="1871845531"/>
                    </a:ext>
                  </a:extLst>
                </a:gridCol>
                <a:gridCol w="2085440">
                  <a:extLst>
                    <a:ext uri="{9D8B030D-6E8A-4147-A177-3AD203B41FA5}">
                      <a16:colId xmlns:a16="http://schemas.microsoft.com/office/drawing/2014/main" val="1922577084"/>
                    </a:ext>
                  </a:extLst>
                </a:gridCol>
                <a:gridCol w="1294939">
                  <a:extLst>
                    <a:ext uri="{9D8B030D-6E8A-4147-A177-3AD203B41FA5}">
                      <a16:colId xmlns:a16="http://schemas.microsoft.com/office/drawing/2014/main" val="1944708727"/>
                    </a:ext>
                  </a:extLst>
                </a:gridCol>
                <a:gridCol w="1440160">
                  <a:extLst>
                    <a:ext uri="{9D8B030D-6E8A-4147-A177-3AD203B41FA5}">
                      <a16:colId xmlns:a16="http://schemas.microsoft.com/office/drawing/2014/main" val="1660269364"/>
                    </a:ext>
                  </a:extLst>
                </a:gridCol>
                <a:gridCol w="1152128">
                  <a:extLst>
                    <a:ext uri="{9D8B030D-6E8A-4147-A177-3AD203B41FA5}">
                      <a16:colId xmlns:a16="http://schemas.microsoft.com/office/drawing/2014/main" val="813232510"/>
                    </a:ext>
                  </a:extLst>
                </a:gridCol>
                <a:gridCol w="881453">
                  <a:extLst>
                    <a:ext uri="{9D8B030D-6E8A-4147-A177-3AD203B41FA5}">
                      <a16:colId xmlns:a16="http://schemas.microsoft.com/office/drawing/2014/main" val="3364714985"/>
                    </a:ext>
                  </a:extLst>
                </a:gridCol>
              </a:tblGrid>
              <a:tr h="0">
                <a:tc>
                  <a:txBody>
                    <a:bodyPr/>
                    <a:lstStyle/>
                    <a:p>
                      <a:pPr algn="l" fontAlgn="b"/>
                      <a:endParaRPr lang="fr-FR" sz="18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600" dirty="0"/>
                        <a:t>INES DOMINE </a:t>
                      </a:r>
                      <a:endParaRPr lang="fr-FR" sz="1600" b="1" i="0" u="none" strike="noStrike" dirty="0">
                        <a:solidFill>
                          <a:schemeClr val="tx1"/>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6</a:t>
                      </a:r>
                    </a:p>
                  </a:txBody>
                  <a:tcPr marL="9525" marR="9525" marT="9525" marB="0" anchor="b">
                    <a:solidFill>
                      <a:schemeClr val="accent1">
                        <a:lumMod val="40000"/>
                        <a:lumOff val="60000"/>
                      </a:schemeClr>
                    </a:solidFill>
                  </a:tcPr>
                </a:tc>
                <a:tc>
                  <a:txBody>
                    <a:bodyPr/>
                    <a:lstStyle/>
                    <a:p>
                      <a:pPr algn="ctr" fontAlgn="b"/>
                      <a:r>
                        <a:rPr lang="fr-FR" sz="1800" b="0" i="0" u="none" strike="noStrike" dirty="0">
                          <a:solidFill>
                            <a:schemeClr val="tx1"/>
                          </a:solidFill>
                          <a:effectLst/>
                          <a:latin typeface="Calibri" panose="020F0502020204030204" pitchFamily="34" charset="0"/>
                        </a:rPr>
                        <a:t>12</a:t>
                      </a:r>
                    </a:p>
                  </a:txBody>
                  <a:tcPr marL="9525" marR="9525" marT="9525" marB="0" anchor="b">
                    <a:solidFill>
                      <a:schemeClr val="accent1">
                        <a:lumMod val="40000"/>
                        <a:lumOff val="60000"/>
                      </a:schemeClr>
                    </a:solidFill>
                  </a:tcPr>
                </a:tc>
                <a:tc>
                  <a:txBody>
                    <a:bodyPr/>
                    <a:lstStyle/>
                    <a:p>
                      <a:pPr algn="ctr" fontAlgn="b"/>
                      <a:endParaRPr lang="fr-FR" sz="2000" b="1" i="0" u="none" strike="noStrike" dirty="0">
                        <a:solidFill>
                          <a:schemeClr val="accent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669009822"/>
                  </a:ext>
                </a:extLst>
              </a:tr>
            </a:tbl>
          </a:graphicData>
        </a:graphic>
      </p:graphicFrame>
      <p:graphicFrame>
        <p:nvGraphicFramePr>
          <p:cNvPr id="34" name="Tableau 33">
            <a:extLst>
              <a:ext uri="{FF2B5EF4-FFF2-40B4-BE49-F238E27FC236}">
                <a16:creationId xmlns:a16="http://schemas.microsoft.com/office/drawing/2014/main" id="{F8D4D2F4-ABCD-4521-B65A-71302697B853}"/>
              </a:ext>
            </a:extLst>
          </p:cNvPr>
          <p:cNvGraphicFramePr>
            <a:graphicFrameLocks noGrp="1"/>
          </p:cNvGraphicFramePr>
          <p:nvPr/>
        </p:nvGraphicFramePr>
        <p:xfrm>
          <a:off x="553249" y="5400825"/>
          <a:ext cx="6846642" cy="283845"/>
        </p:xfrm>
        <a:graphic>
          <a:graphicData uri="http://schemas.openxmlformats.org/drawingml/2006/table">
            <a:tbl>
              <a:tblPr>
                <a:tableStyleId>{5C22544A-7EE6-4342-B048-85BDC9FD1C3A}</a:tableStyleId>
              </a:tblPr>
              <a:tblGrid>
                <a:gridCol w="2082911">
                  <a:extLst>
                    <a:ext uri="{9D8B030D-6E8A-4147-A177-3AD203B41FA5}">
                      <a16:colId xmlns:a16="http://schemas.microsoft.com/office/drawing/2014/main" val="1944708727"/>
                    </a:ext>
                  </a:extLst>
                </a:gridCol>
                <a:gridCol w="1368152">
                  <a:extLst>
                    <a:ext uri="{9D8B030D-6E8A-4147-A177-3AD203B41FA5}">
                      <a16:colId xmlns:a16="http://schemas.microsoft.com/office/drawing/2014/main" val="1660269364"/>
                    </a:ext>
                  </a:extLst>
                </a:gridCol>
                <a:gridCol w="1359776">
                  <a:extLst>
                    <a:ext uri="{9D8B030D-6E8A-4147-A177-3AD203B41FA5}">
                      <a16:colId xmlns:a16="http://schemas.microsoft.com/office/drawing/2014/main" val="802817376"/>
                    </a:ext>
                  </a:extLst>
                </a:gridCol>
                <a:gridCol w="1224136">
                  <a:extLst>
                    <a:ext uri="{9D8B030D-6E8A-4147-A177-3AD203B41FA5}">
                      <a16:colId xmlns:a16="http://schemas.microsoft.com/office/drawing/2014/main" val="3364714985"/>
                    </a:ext>
                  </a:extLst>
                </a:gridCol>
                <a:gridCol w="811667">
                  <a:extLst>
                    <a:ext uri="{9D8B030D-6E8A-4147-A177-3AD203B41FA5}">
                      <a16:colId xmlns:a16="http://schemas.microsoft.com/office/drawing/2014/main" val="2824959218"/>
                    </a:ext>
                  </a:extLst>
                </a:gridCol>
              </a:tblGrid>
              <a:tr h="256814">
                <a:tc>
                  <a:txBody>
                    <a:bodyPr/>
                    <a:lstStyle/>
                    <a:p>
                      <a:pPr algn="ctr" fontAlgn="b"/>
                      <a:r>
                        <a:rPr lang="fr-FR" sz="1400" b="0" i="0" u="none" strike="noStrike" dirty="0">
                          <a:solidFill>
                            <a:srgbClr val="000000"/>
                          </a:solidFill>
                          <a:effectLst/>
                          <a:latin typeface="Calibri" panose="020F0502020204030204" pitchFamily="34" charset="0"/>
                        </a:rPr>
                        <a:t>EIRYNN ROLLET  </a:t>
                      </a:r>
                    </a:p>
                  </a:txBody>
                  <a:tcPr marL="9525" marR="9525" marT="9525" marB="0" anchor="b">
                    <a:solidFill>
                      <a:schemeClr val="accent1">
                        <a:lumMod val="40000"/>
                        <a:lumOff val="60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2</a:t>
                      </a:r>
                    </a:p>
                  </a:txBody>
                  <a:tcPr marL="9525" marR="9525" marT="9525" marB="0" anchor="b">
                    <a:solidFill>
                      <a:schemeClr val="accent1">
                        <a:lumMod val="40000"/>
                        <a:lumOff val="60000"/>
                      </a:schemeClr>
                    </a:solidFill>
                  </a:tcPr>
                </a:tc>
                <a:tc>
                  <a:txBody>
                    <a:bodyPr/>
                    <a:lstStyle/>
                    <a:p>
                      <a:pPr algn="ctr" fontAlgn="b"/>
                      <a:r>
                        <a:rPr lang="fr-FR" sz="1600" b="0" i="0" u="none" strike="noStrike" dirty="0">
                          <a:solidFill>
                            <a:schemeClr val="tx1"/>
                          </a:solidFill>
                          <a:effectLst/>
                          <a:latin typeface="Calibri" panose="020F0502020204030204" pitchFamily="34" charset="0"/>
                        </a:rPr>
                        <a:t>16</a:t>
                      </a:r>
                    </a:p>
                  </a:txBody>
                  <a:tcPr marL="9525" marR="9525" marT="9525" marB="0" anchor="b">
                    <a:solidFill>
                      <a:schemeClr val="accent1">
                        <a:lumMod val="40000"/>
                        <a:lumOff val="60000"/>
                      </a:schemeClr>
                    </a:solidFill>
                  </a:tcPr>
                </a:tc>
                <a:tc>
                  <a:txBody>
                    <a:bodyPr/>
                    <a:lstStyle/>
                    <a:p>
                      <a:pPr algn="ctr" fontAlgn="b"/>
                      <a:endParaRPr lang="fr-FR" sz="18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669009822"/>
                  </a:ext>
                </a:extLst>
              </a:tr>
            </a:tbl>
          </a:graphicData>
        </a:graphic>
      </p:graphicFrame>
      <p:graphicFrame>
        <p:nvGraphicFramePr>
          <p:cNvPr id="35" name="Tableau 34">
            <a:extLst>
              <a:ext uri="{FF2B5EF4-FFF2-40B4-BE49-F238E27FC236}">
                <a16:creationId xmlns:a16="http://schemas.microsoft.com/office/drawing/2014/main" id="{A0D34EF9-856D-4EB1-83BD-87737DDD94C7}"/>
              </a:ext>
            </a:extLst>
          </p:cNvPr>
          <p:cNvGraphicFramePr>
            <a:graphicFrameLocks noGrp="1"/>
          </p:cNvGraphicFramePr>
          <p:nvPr/>
        </p:nvGraphicFramePr>
        <p:xfrm>
          <a:off x="517916" y="1344001"/>
          <a:ext cx="7150427" cy="436245"/>
        </p:xfrm>
        <a:graphic>
          <a:graphicData uri="http://schemas.openxmlformats.org/drawingml/2006/table">
            <a:tbl>
              <a:tblPr>
                <a:tableStyleId>{5C22544A-7EE6-4342-B048-85BDC9FD1C3A}</a:tableStyleId>
              </a:tblPr>
              <a:tblGrid>
                <a:gridCol w="2037860">
                  <a:extLst>
                    <a:ext uri="{9D8B030D-6E8A-4147-A177-3AD203B41FA5}">
                      <a16:colId xmlns:a16="http://schemas.microsoft.com/office/drawing/2014/main" val="3824670554"/>
                    </a:ext>
                  </a:extLst>
                </a:gridCol>
                <a:gridCol w="1368152">
                  <a:extLst>
                    <a:ext uri="{9D8B030D-6E8A-4147-A177-3AD203B41FA5}">
                      <a16:colId xmlns:a16="http://schemas.microsoft.com/office/drawing/2014/main" val="1634364624"/>
                    </a:ext>
                  </a:extLst>
                </a:gridCol>
                <a:gridCol w="1224136">
                  <a:extLst>
                    <a:ext uri="{9D8B030D-6E8A-4147-A177-3AD203B41FA5}">
                      <a16:colId xmlns:a16="http://schemas.microsoft.com/office/drawing/2014/main" val="2853529285"/>
                    </a:ext>
                  </a:extLst>
                </a:gridCol>
                <a:gridCol w="1224136">
                  <a:extLst>
                    <a:ext uri="{9D8B030D-6E8A-4147-A177-3AD203B41FA5}">
                      <a16:colId xmlns:a16="http://schemas.microsoft.com/office/drawing/2014/main" val="1124938056"/>
                    </a:ext>
                  </a:extLst>
                </a:gridCol>
                <a:gridCol w="1296143">
                  <a:extLst>
                    <a:ext uri="{9D8B030D-6E8A-4147-A177-3AD203B41FA5}">
                      <a16:colId xmlns:a16="http://schemas.microsoft.com/office/drawing/2014/main" val="2205020028"/>
                    </a:ext>
                  </a:extLst>
                </a:gridCol>
              </a:tblGrid>
              <a:tr h="369333">
                <a:tc>
                  <a:txBody>
                    <a:bodyPr/>
                    <a:lstStyle/>
                    <a:p>
                      <a:pPr algn="ctr" fontAlgn="b"/>
                      <a:r>
                        <a:rPr lang="fr-FR" sz="1400" b="1" i="0" u="none" strike="noStrike" dirty="0">
                          <a:solidFill>
                            <a:srgbClr val="FF0000"/>
                          </a:solidFill>
                          <a:effectLst/>
                          <a:latin typeface="Calibri" panose="020F0502020204030204" pitchFamily="34" charset="0"/>
                        </a:rPr>
                        <a:t>ORIANE </a:t>
                      </a:r>
                    </a:p>
                    <a:p>
                      <a:pPr algn="ctr" fontAlgn="b"/>
                      <a:r>
                        <a:rPr lang="fr-FR" sz="1400" b="1" i="0" u="none" strike="noStrike" dirty="0">
                          <a:solidFill>
                            <a:srgbClr val="FF0000"/>
                          </a:solidFill>
                          <a:effectLst/>
                          <a:latin typeface="Calibri" panose="020F0502020204030204" pitchFamily="34" charset="0"/>
                        </a:rPr>
                        <a:t>REGNIER –ROBERT </a:t>
                      </a:r>
                    </a:p>
                  </a:txBody>
                  <a:tcPr marL="9525" marR="9525" marT="9525" marB="0" anchor="b">
                    <a:solidFill>
                      <a:schemeClr val="accent1">
                        <a:lumMod val="40000"/>
                        <a:lumOff val="60000"/>
                      </a:schemeClr>
                    </a:solidFill>
                  </a:tcPr>
                </a:tc>
                <a:tc>
                  <a:txBody>
                    <a:bodyPr/>
                    <a:lstStyle/>
                    <a:p>
                      <a:pPr algn="ctr" fontAlgn="b"/>
                      <a:r>
                        <a:rPr lang="fr-FR" sz="1800" b="1" i="0" u="none" strike="noStrike" dirty="0">
                          <a:solidFill>
                            <a:srgbClr val="FF0000"/>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1600" b="1" i="0" u="none" strike="noStrike" dirty="0">
                          <a:solidFill>
                            <a:srgbClr val="FF0000"/>
                          </a:solidFill>
                          <a:effectLst/>
                          <a:latin typeface="Calibri" panose="020F0502020204030204" pitchFamily="34" charset="0"/>
                        </a:rPr>
                        <a:t>5</a:t>
                      </a:r>
                    </a:p>
                  </a:txBody>
                  <a:tcPr marL="9525" marR="9525" marT="9525" marB="0" anchor="b">
                    <a:solidFill>
                      <a:schemeClr val="accent1">
                        <a:lumMod val="40000"/>
                        <a:lumOff val="60000"/>
                      </a:schemeClr>
                    </a:solidFill>
                  </a:tcPr>
                </a:tc>
                <a:tc>
                  <a:txBody>
                    <a:bodyPr/>
                    <a:lstStyle/>
                    <a:p>
                      <a:pPr algn="ctr" fontAlgn="b"/>
                      <a:r>
                        <a:rPr lang="fr-FR" sz="1600" b="1" i="0" u="none" strike="noStrike" dirty="0">
                          <a:solidFill>
                            <a:srgbClr val="FF0000"/>
                          </a:solidFill>
                          <a:effectLst/>
                          <a:latin typeface="Calibri" panose="020F0502020204030204" pitchFamily="34" charset="0"/>
                        </a:rPr>
                        <a:t>9</a:t>
                      </a:r>
                    </a:p>
                  </a:txBody>
                  <a:tcPr marL="9525" marR="9525" marT="9525" marB="0" anchor="b">
                    <a:solidFill>
                      <a:schemeClr val="accent1">
                        <a:lumMod val="40000"/>
                        <a:lumOff val="60000"/>
                      </a:schemeClr>
                    </a:solidFill>
                  </a:tcPr>
                </a:tc>
                <a:tc>
                  <a:txBody>
                    <a:bodyPr/>
                    <a:lstStyle/>
                    <a:p>
                      <a:pPr algn="ctr" fontAlgn="b"/>
                      <a:endParaRPr lang="fr-FR" sz="1400" b="1" i="0" u="none" strike="noStrike" dirty="0">
                        <a:solidFill>
                          <a:schemeClr val="tx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468956604"/>
                  </a:ext>
                </a:extLst>
              </a:tr>
            </a:tbl>
          </a:graphicData>
        </a:graphic>
      </p:graphicFrame>
      <p:sp>
        <p:nvSpPr>
          <p:cNvPr id="36" name="ZoneTexte 35">
            <a:extLst>
              <a:ext uri="{FF2B5EF4-FFF2-40B4-BE49-F238E27FC236}">
                <a16:creationId xmlns:a16="http://schemas.microsoft.com/office/drawing/2014/main" id="{A3F672EF-F48E-41D0-BCAF-87B4A9433CFF}"/>
              </a:ext>
            </a:extLst>
          </p:cNvPr>
          <p:cNvSpPr txBox="1"/>
          <p:nvPr/>
        </p:nvSpPr>
        <p:spPr>
          <a:xfrm>
            <a:off x="7754227" y="2286517"/>
            <a:ext cx="1171537" cy="307777"/>
          </a:xfrm>
          <a:prstGeom prst="rect">
            <a:avLst/>
          </a:prstGeom>
          <a:solidFill>
            <a:schemeClr val="accent1">
              <a:lumMod val="75000"/>
            </a:schemeClr>
          </a:solidFill>
          <a:ln>
            <a:solidFill>
              <a:schemeClr val="tx1"/>
            </a:solidFill>
          </a:ln>
        </p:spPr>
        <p:txBody>
          <a:bodyPr wrap="square">
            <a:spAutoFit/>
          </a:bodyPr>
          <a:lstStyle/>
          <a:p>
            <a:r>
              <a:rPr lang="fr-FR" sz="1400" dirty="0"/>
              <a:t>LIGUEIL</a:t>
            </a:r>
          </a:p>
        </p:txBody>
      </p:sp>
      <p:sp>
        <p:nvSpPr>
          <p:cNvPr id="37" name="ZoneTexte 36">
            <a:extLst>
              <a:ext uri="{FF2B5EF4-FFF2-40B4-BE49-F238E27FC236}">
                <a16:creationId xmlns:a16="http://schemas.microsoft.com/office/drawing/2014/main" id="{A172358F-7097-4E7E-BDF1-2F4F41AD9FFA}"/>
              </a:ext>
            </a:extLst>
          </p:cNvPr>
          <p:cNvSpPr txBox="1"/>
          <p:nvPr/>
        </p:nvSpPr>
        <p:spPr>
          <a:xfrm>
            <a:off x="7768016" y="3622961"/>
            <a:ext cx="1171537" cy="276999"/>
          </a:xfrm>
          <a:prstGeom prst="rect">
            <a:avLst/>
          </a:prstGeom>
          <a:solidFill>
            <a:schemeClr val="accent1">
              <a:lumMod val="75000"/>
            </a:schemeClr>
          </a:solidFill>
          <a:ln>
            <a:solidFill>
              <a:schemeClr val="tx1"/>
            </a:solidFill>
          </a:ln>
        </p:spPr>
        <p:txBody>
          <a:bodyPr wrap="square">
            <a:spAutoFit/>
          </a:bodyPr>
          <a:lstStyle/>
          <a:p>
            <a:r>
              <a:rPr lang="fr-FR" sz="1200" dirty="0"/>
              <a:t>LIGUEIL</a:t>
            </a:r>
          </a:p>
        </p:txBody>
      </p:sp>
      <p:sp>
        <p:nvSpPr>
          <p:cNvPr id="38" name="ZoneTexte 37">
            <a:extLst>
              <a:ext uri="{FF2B5EF4-FFF2-40B4-BE49-F238E27FC236}">
                <a16:creationId xmlns:a16="http://schemas.microsoft.com/office/drawing/2014/main" id="{55A8BE4A-8261-401D-8B8B-DB0CD8066F99}"/>
              </a:ext>
            </a:extLst>
          </p:cNvPr>
          <p:cNvSpPr txBox="1"/>
          <p:nvPr/>
        </p:nvSpPr>
        <p:spPr>
          <a:xfrm>
            <a:off x="7768016" y="3932031"/>
            <a:ext cx="1171537" cy="276999"/>
          </a:xfrm>
          <a:prstGeom prst="rect">
            <a:avLst/>
          </a:prstGeom>
          <a:solidFill>
            <a:schemeClr val="accent1">
              <a:lumMod val="75000"/>
            </a:schemeClr>
          </a:solidFill>
          <a:ln>
            <a:solidFill>
              <a:schemeClr val="tx1"/>
            </a:solidFill>
          </a:ln>
        </p:spPr>
        <p:txBody>
          <a:bodyPr wrap="square">
            <a:spAutoFit/>
          </a:bodyPr>
          <a:lstStyle/>
          <a:p>
            <a:r>
              <a:rPr lang="fr-FR" sz="1200" dirty="0"/>
              <a:t>LIGUEIL</a:t>
            </a:r>
          </a:p>
        </p:txBody>
      </p:sp>
      <p:sp>
        <p:nvSpPr>
          <p:cNvPr id="39" name="ZoneTexte 38">
            <a:extLst>
              <a:ext uri="{FF2B5EF4-FFF2-40B4-BE49-F238E27FC236}">
                <a16:creationId xmlns:a16="http://schemas.microsoft.com/office/drawing/2014/main" id="{5F8530D7-37AA-4427-BCBF-4714E25ECAC4}"/>
              </a:ext>
            </a:extLst>
          </p:cNvPr>
          <p:cNvSpPr txBox="1"/>
          <p:nvPr/>
        </p:nvSpPr>
        <p:spPr>
          <a:xfrm>
            <a:off x="7768016" y="3323573"/>
            <a:ext cx="1171537" cy="276999"/>
          </a:xfrm>
          <a:prstGeom prst="rect">
            <a:avLst/>
          </a:prstGeom>
          <a:solidFill>
            <a:schemeClr val="accent1">
              <a:lumMod val="75000"/>
            </a:schemeClr>
          </a:solidFill>
          <a:ln>
            <a:solidFill>
              <a:schemeClr val="accent1"/>
            </a:solidFill>
          </a:ln>
        </p:spPr>
        <p:txBody>
          <a:bodyPr wrap="square">
            <a:spAutoFit/>
          </a:bodyPr>
          <a:lstStyle/>
          <a:p>
            <a:r>
              <a:rPr lang="fr-FR" sz="1200" dirty="0"/>
              <a:t>LIGUEIL</a:t>
            </a:r>
          </a:p>
        </p:txBody>
      </p:sp>
      <p:sp>
        <p:nvSpPr>
          <p:cNvPr id="40" name="ZoneTexte 39">
            <a:extLst>
              <a:ext uri="{FF2B5EF4-FFF2-40B4-BE49-F238E27FC236}">
                <a16:creationId xmlns:a16="http://schemas.microsoft.com/office/drawing/2014/main" id="{3142FE37-43D6-4F94-A1A0-A186A2071242}"/>
              </a:ext>
            </a:extLst>
          </p:cNvPr>
          <p:cNvSpPr txBox="1"/>
          <p:nvPr/>
        </p:nvSpPr>
        <p:spPr>
          <a:xfrm>
            <a:off x="7754226" y="3060296"/>
            <a:ext cx="1171537" cy="276999"/>
          </a:xfrm>
          <a:prstGeom prst="rect">
            <a:avLst/>
          </a:prstGeom>
          <a:solidFill>
            <a:schemeClr val="accent1">
              <a:lumMod val="40000"/>
              <a:lumOff val="60000"/>
            </a:schemeClr>
          </a:solidFill>
          <a:ln>
            <a:solidFill>
              <a:schemeClr val="tx1"/>
            </a:solidFill>
          </a:ln>
        </p:spPr>
        <p:txBody>
          <a:bodyPr wrap="square">
            <a:spAutoFit/>
          </a:bodyPr>
          <a:lstStyle/>
          <a:p>
            <a:r>
              <a:rPr lang="fr-FR" sz="1200" dirty="0"/>
              <a:t>JOUE</a:t>
            </a:r>
          </a:p>
        </p:txBody>
      </p:sp>
      <p:sp>
        <p:nvSpPr>
          <p:cNvPr id="41" name="ZoneTexte 40">
            <a:extLst>
              <a:ext uri="{FF2B5EF4-FFF2-40B4-BE49-F238E27FC236}">
                <a16:creationId xmlns:a16="http://schemas.microsoft.com/office/drawing/2014/main" id="{AAFABB88-7C9E-455C-886A-476D8E3FA370}"/>
              </a:ext>
            </a:extLst>
          </p:cNvPr>
          <p:cNvSpPr txBox="1"/>
          <p:nvPr/>
        </p:nvSpPr>
        <p:spPr>
          <a:xfrm>
            <a:off x="7781806" y="4689882"/>
            <a:ext cx="1171537" cy="276999"/>
          </a:xfrm>
          <a:prstGeom prst="rect">
            <a:avLst/>
          </a:prstGeom>
          <a:solidFill>
            <a:schemeClr val="accent1">
              <a:lumMod val="75000"/>
            </a:schemeClr>
          </a:solidFill>
          <a:ln>
            <a:solidFill>
              <a:schemeClr val="tx1"/>
            </a:solidFill>
          </a:ln>
        </p:spPr>
        <p:txBody>
          <a:bodyPr wrap="square">
            <a:spAutoFit/>
          </a:bodyPr>
          <a:lstStyle/>
          <a:p>
            <a:r>
              <a:rPr lang="fr-FR" sz="1200" dirty="0"/>
              <a:t>LIGUEIL</a:t>
            </a:r>
          </a:p>
        </p:txBody>
      </p:sp>
      <p:sp>
        <p:nvSpPr>
          <p:cNvPr id="42" name="ZoneTexte 41">
            <a:extLst>
              <a:ext uri="{FF2B5EF4-FFF2-40B4-BE49-F238E27FC236}">
                <a16:creationId xmlns:a16="http://schemas.microsoft.com/office/drawing/2014/main" id="{D4093114-20A0-4A32-BBB9-8A0C72DB94E3}"/>
              </a:ext>
            </a:extLst>
          </p:cNvPr>
          <p:cNvSpPr txBox="1"/>
          <p:nvPr/>
        </p:nvSpPr>
        <p:spPr>
          <a:xfrm>
            <a:off x="7876566" y="6362550"/>
            <a:ext cx="1171537" cy="276999"/>
          </a:xfrm>
          <a:prstGeom prst="rect">
            <a:avLst/>
          </a:prstGeom>
          <a:solidFill>
            <a:schemeClr val="accent1">
              <a:lumMod val="75000"/>
            </a:schemeClr>
          </a:solidFill>
          <a:ln>
            <a:solidFill>
              <a:schemeClr val="tx1"/>
            </a:solidFill>
          </a:ln>
        </p:spPr>
        <p:txBody>
          <a:bodyPr wrap="square">
            <a:spAutoFit/>
          </a:bodyPr>
          <a:lstStyle/>
          <a:p>
            <a:r>
              <a:rPr lang="fr-FR" sz="1200" dirty="0"/>
              <a:t>LIGUEIL</a:t>
            </a:r>
          </a:p>
        </p:txBody>
      </p:sp>
      <p:sp>
        <p:nvSpPr>
          <p:cNvPr id="43" name="ZoneTexte 42">
            <a:extLst>
              <a:ext uri="{FF2B5EF4-FFF2-40B4-BE49-F238E27FC236}">
                <a16:creationId xmlns:a16="http://schemas.microsoft.com/office/drawing/2014/main" id="{D58EFDCA-6234-4100-BCB9-BCCDCEA7D7C3}"/>
              </a:ext>
            </a:extLst>
          </p:cNvPr>
          <p:cNvSpPr txBox="1"/>
          <p:nvPr/>
        </p:nvSpPr>
        <p:spPr>
          <a:xfrm>
            <a:off x="7843015" y="6033802"/>
            <a:ext cx="1171537" cy="276999"/>
          </a:xfrm>
          <a:prstGeom prst="rect">
            <a:avLst/>
          </a:prstGeom>
          <a:solidFill>
            <a:schemeClr val="accent1">
              <a:lumMod val="75000"/>
            </a:schemeClr>
          </a:solidFill>
          <a:ln>
            <a:solidFill>
              <a:schemeClr val="tx1"/>
            </a:solidFill>
          </a:ln>
        </p:spPr>
        <p:txBody>
          <a:bodyPr wrap="square">
            <a:spAutoFit/>
          </a:bodyPr>
          <a:lstStyle/>
          <a:p>
            <a:r>
              <a:rPr lang="fr-FR" sz="1200" dirty="0"/>
              <a:t>LIGUEIL</a:t>
            </a:r>
          </a:p>
        </p:txBody>
      </p:sp>
    </p:spTree>
    <p:extLst>
      <p:ext uri="{BB962C8B-B14F-4D97-AF65-F5344CB8AC3E}">
        <p14:creationId xmlns:p14="http://schemas.microsoft.com/office/powerpoint/2010/main" val="266214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8ECD2A9-DAD8-4777-8455-EB902A59F46A}"/>
              </a:ext>
            </a:extLst>
          </p:cNvPr>
          <p:cNvSpPr txBox="1"/>
          <p:nvPr/>
        </p:nvSpPr>
        <p:spPr>
          <a:xfrm>
            <a:off x="2454843" y="3434680"/>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7/9</a:t>
            </a:r>
          </a:p>
        </p:txBody>
      </p:sp>
      <p:graphicFrame>
        <p:nvGraphicFramePr>
          <p:cNvPr id="5" name="Tableau 4">
            <a:extLst>
              <a:ext uri="{FF2B5EF4-FFF2-40B4-BE49-F238E27FC236}">
                <a16:creationId xmlns:a16="http://schemas.microsoft.com/office/drawing/2014/main" id="{B66FA87A-E442-42ED-B286-B0B7B57FF33B}"/>
              </a:ext>
            </a:extLst>
          </p:cNvPr>
          <p:cNvGraphicFramePr>
            <a:graphicFrameLocks noGrp="1"/>
          </p:cNvGraphicFramePr>
          <p:nvPr/>
        </p:nvGraphicFramePr>
        <p:xfrm>
          <a:off x="289296" y="4087817"/>
          <a:ext cx="1893261" cy="1125855"/>
        </p:xfrm>
        <a:graphic>
          <a:graphicData uri="http://schemas.openxmlformats.org/drawingml/2006/table">
            <a:tbl>
              <a:tblPr>
                <a:tableStyleId>{5C22544A-7EE6-4342-B048-85BDC9FD1C3A}</a:tableStyleId>
              </a:tblPr>
              <a:tblGrid>
                <a:gridCol w="1893261">
                  <a:extLst>
                    <a:ext uri="{9D8B030D-6E8A-4147-A177-3AD203B41FA5}">
                      <a16:colId xmlns:a16="http://schemas.microsoft.com/office/drawing/2014/main" val="3500895483"/>
                    </a:ext>
                  </a:extLst>
                </a:gridCol>
              </a:tblGrid>
              <a:tr h="241103">
                <a:tc>
                  <a:txBody>
                    <a:bodyPr/>
                    <a:lstStyle/>
                    <a:p>
                      <a:pPr algn="l" fontAlgn="b"/>
                      <a:r>
                        <a:rPr lang="fr-FR" sz="1800" b="1" i="0" u="none" strike="noStrike" dirty="0">
                          <a:solidFill>
                            <a:srgbClr val="FF0000"/>
                          </a:solidFill>
                          <a:effectLst/>
                          <a:latin typeface="Calibri" panose="020F0502020204030204" pitchFamily="34" charset="0"/>
                        </a:rPr>
                        <a:t>ELIKA ROLLET </a:t>
                      </a:r>
                    </a:p>
                  </a:txBody>
                  <a:tcPr marL="9525" marR="9525" marT="9525" marB="0" anchor="b">
                    <a:solidFill>
                      <a:schemeClr val="accent1">
                        <a:lumMod val="40000"/>
                        <a:lumOff val="60000"/>
                      </a:schemeClr>
                    </a:solidFill>
                  </a:tcPr>
                </a:tc>
                <a:extLst>
                  <a:ext uri="{0D108BD9-81ED-4DB2-BD59-A6C34878D82A}">
                    <a16:rowId xmlns:a16="http://schemas.microsoft.com/office/drawing/2014/main" val="3602194910"/>
                  </a:ext>
                </a:extLst>
              </a:tr>
              <a:tr h="241103">
                <a:tc>
                  <a:txBody>
                    <a:bodyPr/>
                    <a:lstStyle/>
                    <a:p>
                      <a:pPr algn="l" fontAlgn="b"/>
                      <a:r>
                        <a:rPr lang="fr-FR" sz="1800" b="0" i="0" u="none" strike="noStrike" dirty="0">
                          <a:solidFill>
                            <a:srgbClr val="000000"/>
                          </a:solidFill>
                          <a:effectLst/>
                          <a:latin typeface="Calibri" panose="020F0502020204030204" pitchFamily="34" charset="0"/>
                        </a:rPr>
                        <a:t>MAIWENN ROUX</a:t>
                      </a:r>
                    </a:p>
                  </a:txBody>
                  <a:tcPr marL="9525" marR="9525" marT="9525" marB="0" anchor="b">
                    <a:solidFill>
                      <a:schemeClr val="accent1">
                        <a:lumMod val="40000"/>
                        <a:lumOff val="60000"/>
                      </a:schemeClr>
                    </a:solidFill>
                  </a:tcPr>
                </a:tc>
                <a:extLst>
                  <a:ext uri="{0D108BD9-81ED-4DB2-BD59-A6C34878D82A}">
                    <a16:rowId xmlns:a16="http://schemas.microsoft.com/office/drawing/2014/main" val="856885333"/>
                  </a:ext>
                </a:extLst>
              </a:tr>
              <a:tr h="241103">
                <a:tc>
                  <a:txBody>
                    <a:bodyPr/>
                    <a:lstStyle/>
                    <a:p>
                      <a:pPr algn="l" fontAlgn="b"/>
                      <a:r>
                        <a:rPr lang="fr-FR" sz="1800" b="0" i="0" u="none" strike="noStrike" dirty="0">
                          <a:solidFill>
                            <a:srgbClr val="000000"/>
                          </a:solidFill>
                          <a:effectLst/>
                          <a:latin typeface="Calibri" panose="020F0502020204030204" pitchFamily="34" charset="0"/>
                        </a:rPr>
                        <a:t>ABIGAIEL LEFRANC-SHAKHMARTOVA</a:t>
                      </a:r>
                    </a:p>
                  </a:txBody>
                  <a:tcPr marL="9525" marR="9525" marT="9525" marB="0" anchor="b">
                    <a:solidFill>
                      <a:schemeClr val="accent1">
                        <a:lumMod val="40000"/>
                        <a:lumOff val="60000"/>
                      </a:schemeClr>
                    </a:solidFill>
                  </a:tcPr>
                </a:tc>
                <a:extLst>
                  <a:ext uri="{0D108BD9-81ED-4DB2-BD59-A6C34878D82A}">
                    <a16:rowId xmlns:a16="http://schemas.microsoft.com/office/drawing/2014/main" val="2214375715"/>
                  </a:ext>
                </a:extLst>
              </a:tr>
            </a:tbl>
          </a:graphicData>
        </a:graphic>
      </p:graphicFrame>
      <p:graphicFrame>
        <p:nvGraphicFramePr>
          <p:cNvPr id="6" name="Tableau 5">
            <a:extLst>
              <a:ext uri="{FF2B5EF4-FFF2-40B4-BE49-F238E27FC236}">
                <a16:creationId xmlns:a16="http://schemas.microsoft.com/office/drawing/2014/main" id="{DEA0F8DD-9FBB-4116-9E58-EA9EC55255CB}"/>
              </a:ext>
            </a:extLst>
          </p:cNvPr>
          <p:cNvGraphicFramePr>
            <a:graphicFrameLocks noGrp="1"/>
          </p:cNvGraphicFramePr>
          <p:nvPr/>
        </p:nvGraphicFramePr>
        <p:xfrm>
          <a:off x="2454844" y="4095828"/>
          <a:ext cx="2981253" cy="1125855"/>
        </p:xfrm>
        <a:graphic>
          <a:graphicData uri="http://schemas.openxmlformats.org/drawingml/2006/table">
            <a:tbl>
              <a:tblPr>
                <a:tableStyleId>{5C22544A-7EE6-4342-B048-85BDC9FD1C3A}</a:tableStyleId>
              </a:tblPr>
              <a:tblGrid>
                <a:gridCol w="1192719">
                  <a:extLst>
                    <a:ext uri="{9D8B030D-6E8A-4147-A177-3AD203B41FA5}">
                      <a16:colId xmlns:a16="http://schemas.microsoft.com/office/drawing/2014/main" val="1730907887"/>
                    </a:ext>
                  </a:extLst>
                </a:gridCol>
                <a:gridCol w="804197">
                  <a:extLst>
                    <a:ext uri="{9D8B030D-6E8A-4147-A177-3AD203B41FA5}">
                      <a16:colId xmlns:a16="http://schemas.microsoft.com/office/drawing/2014/main" val="4135437600"/>
                    </a:ext>
                  </a:extLst>
                </a:gridCol>
                <a:gridCol w="984337">
                  <a:extLst>
                    <a:ext uri="{9D8B030D-6E8A-4147-A177-3AD203B41FA5}">
                      <a16:colId xmlns:a16="http://schemas.microsoft.com/office/drawing/2014/main" val="3491487269"/>
                    </a:ext>
                  </a:extLst>
                </a:gridCol>
              </a:tblGrid>
              <a:tr h="290330">
                <a:tc>
                  <a:txBody>
                    <a:bodyPr/>
                    <a:lstStyle/>
                    <a:p>
                      <a:pPr algn="ctr" fontAlgn="b"/>
                      <a:r>
                        <a:rPr lang="fr-FR" sz="2400" b="0" i="0" u="none" strike="noStrike" dirty="0">
                          <a:solidFill>
                            <a:schemeClr val="tx1"/>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chemeClr val="tx1"/>
                          </a:solidFill>
                          <a:effectLst/>
                          <a:latin typeface="Calibri" panose="020F0502020204030204" pitchFamily="34" charset="0"/>
                        </a:rPr>
                        <a:t>4</a:t>
                      </a:r>
                    </a:p>
                  </a:txBody>
                  <a:tcPr marL="9525" marR="9525" marT="9525" marB="0" anchor="b">
                    <a:solidFill>
                      <a:schemeClr val="accent1">
                        <a:lumMod val="40000"/>
                        <a:lumOff val="60000"/>
                      </a:schemeClr>
                    </a:solidFill>
                  </a:tcPr>
                </a:tc>
                <a:tc>
                  <a:txBody>
                    <a:bodyPr/>
                    <a:lstStyle/>
                    <a:p>
                      <a:pPr algn="ctr" fontAlgn="b"/>
                      <a:r>
                        <a:rPr lang="fr-FR" sz="2400" b="1" i="0" u="none" strike="noStrike" dirty="0">
                          <a:solidFill>
                            <a:srgbClr val="FF0000"/>
                          </a:solidFill>
                          <a:effectLst/>
                          <a:latin typeface="Calibri" panose="020F0502020204030204" pitchFamily="34" charset="0"/>
                        </a:rPr>
                        <a:t>2</a:t>
                      </a:r>
                    </a:p>
                  </a:txBody>
                  <a:tcPr marL="9525" marR="9525" marT="9525" marB="0" anchor="b">
                    <a:solidFill>
                      <a:schemeClr val="accent1">
                        <a:lumMod val="40000"/>
                        <a:lumOff val="60000"/>
                      </a:schemeClr>
                    </a:solidFill>
                  </a:tcPr>
                </a:tc>
                <a:extLst>
                  <a:ext uri="{0D108BD9-81ED-4DB2-BD59-A6C34878D82A}">
                    <a16:rowId xmlns:a16="http://schemas.microsoft.com/office/drawing/2014/main" val="1776312514"/>
                  </a:ext>
                </a:extLst>
              </a:tr>
              <a:tr h="314061">
                <a:tc>
                  <a:txBody>
                    <a:bodyPr/>
                    <a:lstStyle/>
                    <a:p>
                      <a:pPr algn="ctr" fontAlgn="b"/>
                      <a:r>
                        <a:rPr lang="fr-FR" sz="2400" b="0" i="0" u="none" strike="noStrike" dirty="0">
                          <a:solidFill>
                            <a:srgbClr val="000000"/>
                          </a:solidFill>
                          <a:effectLst/>
                          <a:latin typeface="Calibri" panose="020F0502020204030204" pitchFamily="34" charset="0"/>
                        </a:rPr>
                        <a:t>2</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5</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6</a:t>
                      </a:r>
                    </a:p>
                  </a:txBody>
                  <a:tcPr marL="9525" marR="9525" marT="9525" marB="0" anchor="b">
                    <a:solidFill>
                      <a:schemeClr val="accent1">
                        <a:lumMod val="40000"/>
                        <a:lumOff val="60000"/>
                      </a:schemeClr>
                    </a:solidFill>
                  </a:tcPr>
                </a:tc>
                <a:extLst>
                  <a:ext uri="{0D108BD9-81ED-4DB2-BD59-A6C34878D82A}">
                    <a16:rowId xmlns:a16="http://schemas.microsoft.com/office/drawing/2014/main" val="273993067"/>
                  </a:ext>
                </a:extLst>
              </a:tr>
              <a:tr h="314061">
                <a:tc>
                  <a:txBody>
                    <a:bodyPr/>
                    <a:lstStyle/>
                    <a:p>
                      <a:pPr algn="ctr" fontAlgn="b"/>
                      <a:r>
                        <a:rPr lang="fr-FR" sz="2400" b="0" i="0" u="none" strike="noStrike" dirty="0">
                          <a:solidFill>
                            <a:srgbClr val="000000"/>
                          </a:solidFill>
                          <a:effectLst/>
                          <a:latin typeface="Calibri" panose="020F0502020204030204" pitchFamily="34" charset="0"/>
                        </a:rPr>
                        <a:t>3</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6</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11</a:t>
                      </a:r>
                    </a:p>
                  </a:txBody>
                  <a:tcPr marL="9525" marR="9525" marT="9525" marB="0" anchor="b">
                    <a:solidFill>
                      <a:schemeClr val="accent1">
                        <a:lumMod val="40000"/>
                        <a:lumOff val="60000"/>
                      </a:schemeClr>
                    </a:solidFill>
                  </a:tcPr>
                </a:tc>
                <a:extLst>
                  <a:ext uri="{0D108BD9-81ED-4DB2-BD59-A6C34878D82A}">
                    <a16:rowId xmlns:a16="http://schemas.microsoft.com/office/drawing/2014/main" val="1163580022"/>
                  </a:ext>
                </a:extLst>
              </a:tr>
            </a:tbl>
          </a:graphicData>
        </a:graphic>
      </p:graphicFrame>
      <p:sp>
        <p:nvSpPr>
          <p:cNvPr id="7" name="ZoneTexte 6">
            <a:extLst>
              <a:ext uri="{FF2B5EF4-FFF2-40B4-BE49-F238E27FC236}">
                <a16:creationId xmlns:a16="http://schemas.microsoft.com/office/drawing/2014/main" id="{FC7E9CDD-4C9D-4534-A596-A751DC6C6964}"/>
              </a:ext>
            </a:extLst>
          </p:cNvPr>
          <p:cNvSpPr txBox="1"/>
          <p:nvPr/>
        </p:nvSpPr>
        <p:spPr>
          <a:xfrm>
            <a:off x="5702211" y="4109301"/>
            <a:ext cx="1219420" cy="278127"/>
          </a:xfrm>
          <a:prstGeom prst="rect">
            <a:avLst/>
          </a:prstGeom>
          <a:solidFill>
            <a:schemeClr val="accent1">
              <a:lumMod val="40000"/>
              <a:lumOff val="60000"/>
            </a:schemeClr>
          </a:solidFill>
        </p:spPr>
        <p:txBody>
          <a:bodyPr wrap="square">
            <a:spAutoFit/>
          </a:bodyPr>
          <a:lstStyle/>
          <a:p>
            <a:r>
              <a:rPr lang="fr-FR" sz="1200" dirty="0"/>
              <a:t>JOUE</a:t>
            </a:r>
          </a:p>
        </p:txBody>
      </p:sp>
      <p:sp>
        <p:nvSpPr>
          <p:cNvPr id="8" name="ZoneTexte 7">
            <a:extLst>
              <a:ext uri="{FF2B5EF4-FFF2-40B4-BE49-F238E27FC236}">
                <a16:creationId xmlns:a16="http://schemas.microsoft.com/office/drawing/2014/main" id="{23C3D5AD-FD06-4A85-B383-43100E277C6A}"/>
              </a:ext>
            </a:extLst>
          </p:cNvPr>
          <p:cNvSpPr txBox="1"/>
          <p:nvPr/>
        </p:nvSpPr>
        <p:spPr>
          <a:xfrm>
            <a:off x="5717381" y="4488358"/>
            <a:ext cx="1219420" cy="278127"/>
          </a:xfrm>
          <a:prstGeom prst="rect">
            <a:avLst/>
          </a:prstGeom>
          <a:solidFill>
            <a:schemeClr val="accent1">
              <a:lumMod val="40000"/>
              <a:lumOff val="60000"/>
            </a:schemeClr>
          </a:solidFill>
        </p:spPr>
        <p:txBody>
          <a:bodyPr wrap="square">
            <a:spAutoFit/>
          </a:bodyPr>
          <a:lstStyle/>
          <a:p>
            <a:r>
              <a:rPr lang="fr-FR" sz="1200" dirty="0"/>
              <a:t>JOUE</a:t>
            </a:r>
          </a:p>
        </p:txBody>
      </p:sp>
      <p:sp>
        <p:nvSpPr>
          <p:cNvPr id="9" name="ZoneTexte 8">
            <a:extLst>
              <a:ext uri="{FF2B5EF4-FFF2-40B4-BE49-F238E27FC236}">
                <a16:creationId xmlns:a16="http://schemas.microsoft.com/office/drawing/2014/main" id="{ADFFA1C8-6651-4482-9217-AF013653060A}"/>
              </a:ext>
            </a:extLst>
          </p:cNvPr>
          <p:cNvSpPr txBox="1"/>
          <p:nvPr/>
        </p:nvSpPr>
        <p:spPr>
          <a:xfrm>
            <a:off x="5702211" y="4841525"/>
            <a:ext cx="1219420" cy="278127"/>
          </a:xfrm>
          <a:prstGeom prst="rect">
            <a:avLst/>
          </a:prstGeom>
          <a:solidFill>
            <a:schemeClr val="accent1">
              <a:lumMod val="40000"/>
              <a:lumOff val="60000"/>
            </a:schemeClr>
          </a:solidFill>
        </p:spPr>
        <p:txBody>
          <a:bodyPr wrap="square">
            <a:spAutoFit/>
          </a:bodyPr>
          <a:lstStyle/>
          <a:p>
            <a:r>
              <a:rPr lang="fr-FR" sz="1200" dirty="0"/>
              <a:t>JOUE</a:t>
            </a:r>
          </a:p>
        </p:txBody>
      </p:sp>
      <p:graphicFrame>
        <p:nvGraphicFramePr>
          <p:cNvPr id="10" name="Tableau 9">
            <a:extLst>
              <a:ext uri="{FF2B5EF4-FFF2-40B4-BE49-F238E27FC236}">
                <a16:creationId xmlns:a16="http://schemas.microsoft.com/office/drawing/2014/main" id="{A5FAA866-E57B-4221-9B80-59905E79B689}"/>
              </a:ext>
            </a:extLst>
          </p:cNvPr>
          <p:cNvGraphicFramePr>
            <a:graphicFrameLocks noGrp="1"/>
          </p:cNvGraphicFramePr>
          <p:nvPr/>
        </p:nvGraphicFramePr>
        <p:xfrm>
          <a:off x="2427762" y="144764"/>
          <a:ext cx="3872327" cy="787954"/>
        </p:xfrm>
        <a:graphic>
          <a:graphicData uri="http://schemas.openxmlformats.org/drawingml/2006/table">
            <a:tbl>
              <a:tblPr>
                <a:tableStyleId>{BC89EF96-8CEA-46FF-86C4-4CE0E7609802}</a:tableStyleId>
              </a:tblPr>
              <a:tblGrid>
                <a:gridCol w="1105079">
                  <a:extLst>
                    <a:ext uri="{9D8B030D-6E8A-4147-A177-3AD203B41FA5}">
                      <a16:colId xmlns:a16="http://schemas.microsoft.com/office/drawing/2014/main" val="1242052245"/>
                    </a:ext>
                  </a:extLst>
                </a:gridCol>
                <a:gridCol w="899346">
                  <a:extLst>
                    <a:ext uri="{9D8B030D-6E8A-4147-A177-3AD203B41FA5}">
                      <a16:colId xmlns:a16="http://schemas.microsoft.com/office/drawing/2014/main" val="3482428489"/>
                    </a:ext>
                  </a:extLst>
                </a:gridCol>
                <a:gridCol w="802364">
                  <a:extLst>
                    <a:ext uri="{9D8B030D-6E8A-4147-A177-3AD203B41FA5}">
                      <a16:colId xmlns:a16="http://schemas.microsoft.com/office/drawing/2014/main" val="852845270"/>
                    </a:ext>
                  </a:extLst>
                </a:gridCol>
                <a:gridCol w="1065538">
                  <a:extLst>
                    <a:ext uri="{9D8B030D-6E8A-4147-A177-3AD203B41FA5}">
                      <a16:colId xmlns:a16="http://schemas.microsoft.com/office/drawing/2014/main" val="2994673600"/>
                    </a:ext>
                  </a:extLst>
                </a:gridCol>
              </a:tblGrid>
              <a:tr h="296702">
                <a:tc>
                  <a:txBody>
                    <a:bodyPr/>
                    <a:lstStyle/>
                    <a:p>
                      <a:pPr algn="ctr" fontAlgn="b"/>
                      <a:r>
                        <a:rPr lang="fr-FR" sz="1400" b="1" u="none" strike="noStrike" dirty="0">
                          <a:solidFill>
                            <a:schemeClr val="tx1"/>
                          </a:solidFill>
                          <a:effectLst/>
                        </a:rPr>
                        <a:t>JOUE L TOURS </a:t>
                      </a:r>
                      <a:endParaRPr lang="fr-FR" sz="14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CHARTRES</a:t>
                      </a: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BREST</a:t>
                      </a:r>
                    </a:p>
                  </a:txBody>
                  <a:tcPr marL="9525" marR="9525" marT="9525" marB="0" anchor="b"/>
                </a:tc>
                <a:tc>
                  <a:txBody>
                    <a:bodyPr/>
                    <a:lstStyle/>
                    <a:p>
                      <a:pPr algn="ctr" fontAlgn="b"/>
                      <a:r>
                        <a:rPr lang="fr-FR" sz="1400" b="1" i="0" u="none" strike="noStrike" dirty="0">
                          <a:solidFill>
                            <a:schemeClr val="tx1"/>
                          </a:solidFill>
                          <a:effectLst/>
                          <a:latin typeface="Calibri" panose="020F0502020204030204" pitchFamily="34" charset="0"/>
                        </a:rPr>
                        <a:t>FRANCE</a:t>
                      </a:r>
                    </a:p>
                  </a:txBody>
                  <a:tcPr marL="9525" marR="9525" marT="9525" marB="0" anchor="b"/>
                </a:tc>
                <a:extLst>
                  <a:ext uri="{0D108BD9-81ED-4DB2-BD59-A6C34878D82A}">
                    <a16:rowId xmlns:a16="http://schemas.microsoft.com/office/drawing/2014/main" val="2764815896"/>
                  </a:ext>
                </a:extLst>
              </a:tr>
              <a:tr h="491252">
                <a:tc>
                  <a:txBody>
                    <a:bodyPr/>
                    <a:lstStyle/>
                    <a:p>
                      <a:pPr algn="ctr" fontAlgn="ctr"/>
                      <a:r>
                        <a:rPr lang="fr-FR" sz="1400" b="1" u="none" strike="noStrike" dirty="0">
                          <a:solidFill>
                            <a:schemeClr val="tx1"/>
                          </a:solidFill>
                          <a:effectLst/>
                        </a:rPr>
                        <a:t>Départ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Région </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solidFill>
                            <a:schemeClr val="tx1"/>
                          </a:solidFill>
                          <a:effectLst/>
                        </a:rPr>
                        <a:t>RGPT</a:t>
                      </a:r>
                      <a:endParaRPr lang="fr-FR"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400" b="1" i="0" u="none" strike="noStrike" dirty="0">
                          <a:solidFill>
                            <a:schemeClr val="tx1"/>
                          </a:solidFill>
                          <a:effectLst/>
                          <a:latin typeface="Calibri" panose="020F0502020204030204" pitchFamily="34" charset="0"/>
                        </a:rPr>
                        <a:t>VILLENEUVE D’ASCQ</a:t>
                      </a:r>
                    </a:p>
                  </a:txBody>
                  <a:tcPr marL="9525" marR="9525" marT="9525" marB="0" anchor="ctr"/>
                </a:tc>
                <a:extLst>
                  <a:ext uri="{0D108BD9-81ED-4DB2-BD59-A6C34878D82A}">
                    <a16:rowId xmlns:a16="http://schemas.microsoft.com/office/drawing/2014/main" val="3355872949"/>
                  </a:ext>
                </a:extLst>
              </a:tr>
            </a:tbl>
          </a:graphicData>
        </a:graphic>
      </p:graphicFrame>
      <p:sp>
        <p:nvSpPr>
          <p:cNvPr id="11" name="ZoneTexte 10">
            <a:extLst>
              <a:ext uri="{FF2B5EF4-FFF2-40B4-BE49-F238E27FC236}">
                <a16:creationId xmlns:a16="http://schemas.microsoft.com/office/drawing/2014/main" id="{35647C21-78D7-4765-8AB7-1AD2DCF91039}"/>
              </a:ext>
            </a:extLst>
          </p:cNvPr>
          <p:cNvSpPr txBox="1"/>
          <p:nvPr/>
        </p:nvSpPr>
        <p:spPr>
          <a:xfrm>
            <a:off x="2454844" y="1432304"/>
            <a:ext cx="345638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a:t>NATIONALE  B 14 /15 </a:t>
            </a:r>
          </a:p>
        </p:txBody>
      </p:sp>
      <p:graphicFrame>
        <p:nvGraphicFramePr>
          <p:cNvPr id="12" name="Tableau 11">
            <a:extLst>
              <a:ext uri="{FF2B5EF4-FFF2-40B4-BE49-F238E27FC236}">
                <a16:creationId xmlns:a16="http://schemas.microsoft.com/office/drawing/2014/main" id="{8F6C7213-30A0-48A6-8FC3-C309E419C193}"/>
              </a:ext>
            </a:extLst>
          </p:cNvPr>
          <p:cNvGraphicFramePr>
            <a:graphicFrameLocks noGrp="1"/>
          </p:cNvGraphicFramePr>
          <p:nvPr>
            <p:extLst>
              <p:ext uri="{D42A27DB-BD31-4B8C-83A1-F6EECF244321}">
                <p14:modId xmlns:p14="http://schemas.microsoft.com/office/powerpoint/2010/main" val="4276926940"/>
              </p:ext>
            </p:extLst>
          </p:nvPr>
        </p:nvGraphicFramePr>
        <p:xfrm>
          <a:off x="289296" y="1874838"/>
          <a:ext cx="6022625" cy="933450"/>
        </p:xfrm>
        <a:graphic>
          <a:graphicData uri="http://schemas.openxmlformats.org/drawingml/2006/table">
            <a:tbl>
              <a:tblPr>
                <a:tableStyleId>{5C22544A-7EE6-4342-B048-85BDC9FD1C3A}</a:tableStyleId>
              </a:tblPr>
              <a:tblGrid>
                <a:gridCol w="71037">
                  <a:extLst>
                    <a:ext uri="{9D8B030D-6E8A-4147-A177-3AD203B41FA5}">
                      <a16:colId xmlns:a16="http://schemas.microsoft.com/office/drawing/2014/main" val="1871845531"/>
                    </a:ext>
                  </a:extLst>
                </a:gridCol>
                <a:gridCol w="2107140">
                  <a:extLst>
                    <a:ext uri="{9D8B030D-6E8A-4147-A177-3AD203B41FA5}">
                      <a16:colId xmlns:a16="http://schemas.microsoft.com/office/drawing/2014/main" val="1922577084"/>
                    </a:ext>
                  </a:extLst>
                </a:gridCol>
                <a:gridCol w="1051534">
                  <a:extLst>
                    <a:ext uri="{9D8B030D-6E8A-4147-A177-3AD203B41FA5}">
                      <a16:colId xmlns:a16="http://schemas.microsoft.com/office/drawing/2014/main" val="1944708727"/>
                    </a:ext>
                  </a:extLst>
                </a:gridCol>
                <a:gridCol w="887817">
                  <a:extLst>
                    <a:ext uri="{9D8B030D-6E8A-4147-A177-3AD203B41FA5}">
                      <a16:colId xmlns:a16="http://schemas.microsoft.com/office/drawing/2014/main" val="1660269364"/>
                    </a:ext>
                  </a:extLst>
                </a:gridCol>
                <a:gridCol w="952548">
                  <a:extLst>
                    <a:ext uri="{9D8B030D-6E8A-4147-A177-3AD203B41FA5}">
                      <a16:colId xmlns:a16="http://schemas.microsoft.com/office/drawing/2014/main" val="813232510"/>
                    </a:ext>
                  </a:extLst>
                </a:gridCol>
                <a:gridCol w="952549">
                  <a:extLst>
                    <a:ext uri="{9D8B030D-6E8A-4147-A177-3AD203B41FA5}">
                      <a16:colId xmlns:a16="http://schemas.microsoft.com/office/drawing/2014/main" val="3364714985"/>
                    </a:ext>
                  </a:extLst>
                </a:gridCol>
              </a:tblGrid>
              <a:tr h="200025">
                <a:tc>
                  <a:txBody>
                    <a:bodyPr/>
                    <a:lstStyle/>
                    <a:p>
                      <a:pPr algn="l" fontAlgn="b"/>
                      <a:endParaRPr lang="fr-FR" sz="18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fr-FR" sz="1800" b="1" i="0" u="none" strike="noStrike" dirty="0">
                          <a:solidFill>
                            <a:schemeClr val="tx1"/>
                          </a:solidFill>
                          <a:effectLst/>
                          <a:latin typeface="Calibri" panose="020F0502020204030204" pitchFamily="34" charset="0"/>
                        </a:rPr>
                        <a:t>PHILAE HUNOU </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1</a:t>
                      </a:r>
                    </a:p>
                  </a:txBody>
                  <a:tcPr marL="9525" marR="9525" marT="9525" marB="0" anchor="b">
                    <a:solidFill>
                      <a:schemeClr val="accent1">
                        <a:lumMod val="40000"/>
                        <a:lumOff val="60000"/>
                      </a:schemeClr>
                    </a:solidFill>
                  </a:tcPr>
                </a:tc>
                <a:tc>
                  <a:txBody>
                    <a:bodyPr/>
                    <a:lstStyle/>
                    <a:p>
                      <a:pPr algn="ctr" fontAlgn="b"/>
                      <a:r>
                        <a:rPr lang="fr-FR" sz="2400" b="0" i="0" u="none" strike="noStrike" dirty="0">
                          <a:solidFill>
                            <a:srgbClr val="000000"/>
                          </a:solidFill>
                          <a:effectLst/>
                          <a:latin typeface="Calibri" panose="020F0502020204030204" pitchFamily="34" charset="0"/>
                        </a:rPr>
                        <a:t>2</a:t>
                      </a:r>
                    </a:p>
                  </a:txBody>
                  <a:tcPr marL="9525" marR="9525" marT="9525" marB="0" anchor="b">
                    <a:solidFill>
                      <a:schemeClr val="accent1">
                        <a:lumMod val="40000"/>
                        <a:lumOff val="60000"/>
                      </a:schemeClr>
                    </a:solidFill>
                  </a:tcPr>
                </a:tc>
                <a:tc>
                  <a:txBody>
                    <a:bodyPr/>
                    <a:lstStyle/>
                    <a:p>
                      <a:pPr algn="ctr" fontAlgn="b"/>
                      <a:r>
                        <a:rPr lang="fr-FR" sz="2400" b="1" i="0" u="none" strike="noStrike" dirty="0">
                          <a:solidFill>
                            <a:schemeClr val="tx1"/>
                          </a:solidFill>
                          <a:effectLst/>
                          <a:latin typeface="Calibri" panose="020F0502020204030204" pitchFamily="34" charset="0"/>
                        </a:rPr>
                        <a:t>7</a:t>
                      </a:r>
                    </a:p>
                  </a:txBody>
                  <a:tcPr marL="9525" marR="9525" marT="9525" marB="0" anchor="b">
                    <a:solidFill>
                      <a:schemeClr val="accent1">
                        <a:lumMod val="40000"/>
                        <a:lumOff val="60000"/>
                      </a:schemeClr>
                    </a:solidFill>
                  </a:tcPr>
                </a:tc>
                <a:tc>
                  <a:txBody>
                    <a:bodyPr/>
                    <a:lstStyle/>
                    <a:p>
                      <a:pPr algn="ctr" fontAlgn="b"/>
                      <a:endParaRPr lang="fr-FR" sz="2400" b="1" i="0" u="none" strike="noStrike" dirty="0">
                        <a:solidFill>
                          <a:schemeClr val="tx1"/>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669009822"/>
                  </a:ext>
                </a:extLst>
              </a:tr>
              <a:tr h="200025">
                <a:tc>
                  <a:txBody>
                    <a:bodyPr/>
                    <a:lstStyle/>
                    <a:p>
                      <a:pPr algn="l" fontAlgn="b"/>
                      <a:endParaRPr lang="fr-FR" sz="1800" b="1" i="0" u="none" strike="noStrike" dirty="0">
                        <a:solidFill>
                          <a:schemeClr val="accent1"/>
                        </a:solidFill>
                        <a:effectLst/>
                        <a:highlight>
                          <a:srgbClr val="FFFF00"/>
                        </a:highligh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fr-FR" sz="1800" b="1" i="0" u="none" strike="noStrike" dirty="0">
                          <a:solidFill>
                            <a:schemeClr val="bg1"/>
                          </a:solidFill>
                          <a:effectLst/>
                          <a:latin typeface="Calibri" panose="020F0502020204030204" pitchFamily="34" charset="0"/>
                        </a:rPr>
                        <a:t>LOEVA</a:t>
                      </a:r>
                    </a:p>
                    <a:p>
                      <a:pPr algn="ctr" fontAlgn="b"/>
                      <a:r>
                        <a:rPr lang="fr-FR" sz="1800" b="1" i="0" u="none" strike="noStrike" dirty="0">
                          <a:solidFill>
                            <a:schemeClr val="bg1"/>
                          </a:solidFill>
                          <a:effectLst/>
                          <a:latin typeface="Calibri" panose="020F0502020204030204" pitchFamily="34" charset="0"/>
                        </a:rPr>
                        <a:t> TAMILIO VOLOVITCH</a:t>
                      </a:r>
                    </a:p>
                  </a:txBody>
                  <a:tcPr marL="9525" marR="9525" marT="9525" marB="0" anchor="b">
                    <a:solidFill>
                      <a:srgbClr val="FF0000"/>
                    </a:solidFill>
                  </a:tcPr>
                </a:tc>
                <a:tc>
                  <a:txBody>
                    <a:bodyPr/>
                    <a:lstStyle/>
                    <a:p>
                      <a:pPr algn="ctr" fontAlgn="b"/>
                      <a:r>
                        <a:rPr lang="fr-FR" sz="2800" b="0" i="0" u="none" strike="noStrike" dirty="0">
                          <a:solidFill>
                            <a:schemeClr val="bg1"/>
                          </a:solidFill>
                          <a:effectLst/>
                          <a:latin typeface="Calibri" panose="020F0502020204030204" pitchFamily="34" charset="0"/>
                        </a:rPr>
                        <a:t>2</a:t>
                      </a:r>
                    </a:p>
                  </a:txBody>
                  <a:tcPr marL="9525" marR="9525" marT="9525" marB="0" anchor="b">
                    <a:solidFill>
                      <a:srgbClr val="FF0000"/>
                    </a:solidFill>
                  </a:tcPr>
                </a:tc>
                <a:tc>
                  <a:txBody>
                    <a:bodyPr/>
                    <a:lstStyle/>
                    <a:p>
                      <a:pPr algn="ctr" fontAlgn="b"/>
                      <a:r>
                        <a:rPr lang="fr-FR" sz="2800" b="0" i="0" u="none" strike="noStrike" dirty="0">
                          <a:solidFill>
                            <a:schemeClr val="bg1"/>
                          </a:solidFill>
                          <a:effectLst/>
                          <a:latin typeface="Calibri" panose="020F0502020204030204" pitchFamily="34" charset="0"/>
                        </a:rPr>
                        <a:t>4</a:t>
                      </a:r>
                    </a:p>
                  </a:txBody>
                  <a:tcPr marL="9525" marR="9525" marT="9525" marB="0" anchor="b">
                    <a:solidFill>
                      <a:srgbClr val="FF0000"/>
                    </a:solidFill>
                  </a:tcPr>
                </a:tc>
                <a:tc>
                  <a:txBody>
                    <a:bodyPr/>
                    <a:lstStyle/>
                    <a:p>
                      <a:pPr algn="ctr" fontAlgn="b"/>
                      <a:r>
                        <a:rPr lang="fr-FR" sz="2800" b="1" i="0" u="none" strike="noStrike" dirty="0">
                          <a:solidFill>
                            <a:schemeClr val="bg1"/>
                          </a:solidFill>
                          <a:effectLst/>
                          <a:latin typeface="Calibri" panose="020F0502020204030204" pitchFamily="34" charset="0"/>
                        </a:rPr>
                        <a:t>1</a:t>
                      </a:r>
                    </a:p>
                  </a:txBody>
                  <a:tcPr marL="9525" marR="9525" marT="9525" marB="0" anchor="b">
                    <a:solidFill>
                      <a:srgbClr val="FF0000"/>
                    </a:solidFill>
                  </a:tcPr>
                </a:tc>
                <a:tc>
                  <a:txBody>
                    <a:bodyPr/>
                    <a:lstStyle/>
                    <a:p>
                      <a:pPr algn="ctr" fontAlgn="b"/>
                      <a:r>
                        <a:rPr lang="fr-FR" sz="2800" b="1" i="0" u="none" strike="noStrike" dirty="0">
                          <a:solidFill>
                            <a:schemeClr val="bg1"/>
                          </a:solidFill>
                          <a:effectLst/>
                          <a:latin typeface="Calibri" panose="020F0502020204030204" pitchFamily="34" charset="0"/>
                        </a:rPr>
                        <a:t>2</a:t>
                      </a:r>
                    </a:p>
                  </a:txBody>
                  <a:tcPr marL="9525" marR="9525" marT="9525" marB="0" anchor="b">
                    <a:solidFill>
                      <a:srgbClr val="FF0000"/>
                    </a:solidFill>
                  </a:tcPr>
                </a:tc>
                <a:extLst>
                  <a:ext uri="{0D108BD9-81ED-4DB2-BD59-A6C34878D82A}">
                    <a16:rowId xmlns:a16="http://schemas.microsoft.com/office/drawing/2014/main" val="2635777963"/>
                  </a:ext>
                </a:extLst>
              </a:tr>
            </a:tbl>
          </a:graphicData>
        </a:graphic>
      </p:graphicFrame>
      <p:sp>
        <p:nvSpPr>
          <p:cNvPr id="13" name="ZoneTexte 12">
            <a:extLst>
              <a:ext uri="{FF2B5EF4-FFF2-40B4-BE49-F238E27FC236}">
                <a16:creationId xmlns:a16="http://schemas.microsoft.com/office/drawing/2014/main" id="{DA2C3877-1DD4-40F8-AE30-78619A4137EA}"/>
              </a:ext>
            </a:extLst>
          </p:cNvPr>
          <p:cNvSpPr txBox="1"/>
          <p:nvPr/>
        </p:nvSpPr>
        <p:spPr>
          <a:xfrm>
            <a:off x="6522616" y="2464972"/>
            <a:ext cx="1219420" cy="338554"/>
          </a:xfrm>
          <a:prstGeom prst="rect">
            <a:avLst/>
          </a:prstGeom>
          <a:solidFill>
            <a:schemeClr val="accent1">
              <a:lumMod val="40000"/>
              <a:lumOff val="60000"/>
            </a:schemeClr>
          </a:solidFill>
        </p:spPr>
        <p:txBody>
          <a:bodyPr wrap="square">
            <a:spAutoFit/>
          </a:bodyPr>
          <a:lstStyle/>
          <a:p>
            <a:r>
              <a:rPr lang="fr-FR" sz="1600" dirty="0"/>
              <a:t>JOUE</a:t>
            </a:r>
            <a:endParaRPr lang="fr-FR" sz="1200" dirty="0"/>
          </a:p>
        </p:txBody>
      </p:sp>
      <p:sp>
        <p:nvSpPr>
          <p:cNvPr id="14" name="ZoneTexte 13">
            <a:extLst>
              <a:ext uri="{FF2B5EF4-FFF2-40B4-BE49-F238E27FC236}">
                <a16:creationId xmlns:a16="http://schemas.microsoft.com/office/drawing/2014/main" id="{8A9F14B7-A44D-4C9A-827F-77174D246EFD}"/>
              </a:ext>
            </a:extLst>
          </p:cNvPr>
          <p:cNvSpPr txBox="1"/>
          <p:nvPr/>
        </p:nvSpPr>
        <p:spPr>
          <a:xfrm>
            <a:off x="6516216" y="1971089"/>
            <a:ext cx="1219420" cy="338554"/>
          </a:xfrm>
          <a:prstGeom prst="rect">
            <a:avLst/>
          </a:prstGeom>
          <a:solidFill>
            <a:schemeClr val="accent1">
              <a:lumMod val="40000"/>
              <a:lumOff val="60000"/>
            </a:schemeClr>
          </a:solidFill>
        </p:spPr>
        <p:txBody>
          <a:bodyPr wrap="square">
            <a:spAutoFit/>
          </a:bodyPr>
          <a:lstStyle/>
          <a:p>
            <a:r>
              <a:rPr lang="fr-FR" sz="1600" dirty="0"/>
              <a:t>JOUE</a:t>
            </a:r>
          </a:p>
        </p:txBody>
      </p:sp>
    </p:spTree>
    <p:extLst>
      <p:ext uri="{BB962C8B-B14F-4D97-AF65-F5344CB8AC3E}">
        <p14:creationId xmlns:p14="http://schemas.microsoft.com/office/powerpoint/2010/main" val="3608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5" name="object 5"/>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8" name="ZoneTexte 7">
            <a:extLst>
              <a:ext uri="{FF2B5EF4-FFF2-40B4-BE49-F238E27FC236}">
                <a16:creationId xmlns:a16="http://schemas.microsoft.com/office/drawing/2014/main" id="{D795ADEA-5A85-408E-A710-3A7FBC4F4404}"/>
              </a:ext>
            </a:extLst>
          </p:cNvPr>
          <p:cNvSpPr txBox="1"/>
          <p:nvPr/>
        </p:nvSpPr>
        <p:spPr>
          <a:xfrm>
            <a:off x="2228850" y="1585271"/>
            <a:ext cx="468629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dirty="0"/>
              <a:t>PV de l’AGO du 30/09/2023</a:t>
            </a:r>
          </a:p>
        </p:txBody>
      </p:sp>
      <p:pic>
        <p:nvPicPr>
          <p:cNvPr id="9" name="Image 8">
            <a:hlinkClick r:id="rId3" action="ppaction://hlinkfile"/>
            <a:extLst>
              <a:ext uri="{FF2B5EF4-FFF2-40B4-BE49-F238E27FC236}">
                <a16:creationId xmlns:a16="http://schemas.microsoft.com/office/drawing/2014/main" id="{FD582FE9-F48B-4E91-9484-0843566BC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195" y="2633536"/>
            <a:ext cx="3729608" cy="2797206"/>
          </a:xfrm>
          <a:prstGeom prst="rect">
            <a:avLst/>
          </a:prstGeom>
          <a:effectLst>
            <a:softEdge rad="127000"/>
          </a:effectLst>
        </p:spPr>
      </p:pic>
      <p:sp>
        <p:nvSpPr>
          <p:cNvPr id="10" name="Rectangle 9">
            <a:extLst>
              <a:ext uri="{FF2B5EF4-FFF2-40B4-BE49-F238E27FC236}">
                <a16:creationId xmlns:a16="http://schemas.microsoft.com/office/drawing/2014/main" id="{AB5D5C0F-E281-4904-9AAD-B530AF867A80}"/>
              </a:ext>
            </a:extLst>
          </p:cNvPr>
          <p:cNvSpPr/>
          <p:nvPr/>
        </p:nvSpPr>
        <p:spPr>
          <a:xfrm>
            <a:off x="196802" y="112014"/>
            <a:ext cx="8750409"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Assemblée Générale Ordinaire</a:t>
            </a:r>
          </a:p>
        </p:txBody>
      </p:sp>
      <p:sp>
        <p:nvSpPr>
          <p:cNvPr id="2" name="Espace réservé du numéro de diapositive 1">
            <a:extLst>
              <a:ext uri="{FF2B5EF4-FFF2-40B4-BE49-F238E27FC236}">
                <a16:creationId xmlns:a16="http://schemas.microsoft.com/office/drawing/2014/main" id="{917E5CF4-1FEA-4E20-AE86-5FF0A4BF71FA}"/>
              </a:ext>
            </a:extLst>
          </p:cNvPr>
          <p:cNvSpPr>
            <a:spLocks noGrp="1"/>
          </p:cNvSpPr>
          <p:nvPr>
            <p:ph type="sldNum" sz="quarter" idx="7"/>
          </p:nvPr>
        </p:nvSpPr>
        <p:spPr/>
        <p:txBody>
          <a:bodyPr/>
          <a:lstStyle/>
          <a:p>
            <a:fld id="{B6F15528-21DE-4FAA-801E-634DDDAF4B2B}" type="slidenum">
              <a:rPr lang="fr-FR" smtClean="0"/>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D6D453E-8070-38A3-1823-773E61ED454A}"/>
              </a:ext>
            </a:extLst>
          </p:cNvPr>
          <p:cNvSpPr txBox="1"/>
          <p:nvPr/>
        </p:nvSpPr>
        <p:spPr>
          <a:xfrm>
            <a:off x="513550" y="533716"/>
            <a:ext cx="2834314" cy="1499616"/>
          </a:xfrm>
          <a:prstGeom prst="rect">
            <a:avLst/>
          </a:prstGeom>
        </p:spPr>
        <p:txBody>
          <a:bodyPr vert="horz" lIns="91440" tIns="45720" rIns="91440" bIns="45720" rtlCol="0" anchor="ctr">
            <a:normAutofit fontScale="55000" lnSpcReduction="20000"/>
          </a:bodyPr>
          <a:lstStyle/>
          <a:p>
            <a:pPr defTabSz="914400">
              <a:lnSpc>
                <a:spcPct val="80000"/>
              </a:lnSpc>
              <a:spcBef>
                <a:spcPct val="0"/>
              </a:spcBef>
              <a:spcAft>
                <a:spcPts val="600"/>
              </a:spcAft>
            </a:pPr>
            <a:r>
              <a:rPr lang="en-US" sz="3500" b="1" cap="all" spc="100" dirty="0">
                <a:solidFill>
                  <a:srgbClr val="FF0000"/>
                </a:solidFill>
                <a:latin typeface="+mj-lt"/>
                <a:ea typeface="+mj-ea"/>
                <a:cs typeface="+mj-cs"/>
              </a:rPr>
              <a:t>France</a:t>
            </a:r>
          </a:p>
          <a:p>
            <a:pPr defTabSz="914400">
              <a:lnSpc>
                <a:spcPct val="80000"/>
              </a:lnSpc>
              <a:spcBef>
                <a:spcPct val="0"/>
              </a:spcBef>
              <a:spcAft>
                <a:spcPts val="600"/>
              </a:spcAft>
            </a:pPr>
            <a:r>
              <a:rPr lang="en-US" sz="3500" b="1" cap="all" spc="100" dirty="0">
                <a:solidFill>
                  <a:srgbClr val="FF0000"/>
                </a:solidFill>
                <a:latin typeface="+mj-lt"/>
                <a:ea typeface="+mj-ea"/>
                <a:cs typeface="+mj-cs"/>
              </a:rPr>
              <a:t>VILLENEUVE D’ASCQ</a:t>
            </a:r>
            <a:r>
              <a:rPr lang="en-US" sz="3500" cap="all" spc="100" dirty="0">
                <a:solidFill>
                  <a:srgbClr val="FF0000"/>
                </a:solidFill>
                <a:latin typeface="+mj-lt"/>
                <a:ea typeface="+mj-ea"/>
                <a:cs typeface="+mj-cs"/>
              </a:rPr>
              <a:t> </a:t>
            </a:r>
          </a:p>
          <a:p>
            <a:pPr defTabSz="914400">
              <a:lnSpc>
                <a:spcPct val="80000"/>
              </a:lnSpc>
              <a:spcBef>
                <a:spcPct val="0"/>
              </a:spcBef>
              <a:spcAft>
                <a:spcPts val="600"/>
              </a:spcAft>
            </a:pPr>
            <a:endParaRPr lang="en-US" sz="3500" cap="all" spc="100" dirty="0">
              <a:solidFill>
                <a:srgbClr val="FF0000"/>
              </a:solidFill>
              <a:latin typeface="+mj-lt"/>
              <a:ea typeface="+mj-ea"/>
              <a:cs typeface="+mj-cs"/>
            </a:endParaRPr>
          </a:p>
          <a:p>
            <a:pPr defTabSz="914400">
              <a:lnSpc>
                <a:spcPct val="80000"/>
              </a:lnSpc>
              <a:spcBef>
                <a:spcPct val="0"/>
              </a:spcBef>
              <a:spcAft>
                <a:spcPts val="600"/>
              </a:spcAft>
            </a:pPr>
            <a:r>
              <a:rPr lang="en-US" sz="5200" cap="all" spc="100" dirty="0">
                <a:solidFill>
                  <a:srgbClr val="FF0000"/>
                </a:solidFill>
                <a:latin typeface="+mj-lt"/>
                <a:ea typeface="+mj-ea"/>
                <a:cs typeface="+mj-cs"/>
              </a:rPr>
              <a:t>FELICITATIONS à </a:t>
            </a:r>
          </a:p>
        </p:txBody>
      </p:sp>
      <p:sp>
        <p:nvSpPr>
          <p:cNvPr id="4" name="ZoneTexte 3">
            <a:extLst>
              <a:ext uri="{FF2B5EF4-FFF2-40B4-BE49-F238E27FC236}">
                <a16:creationId xmlns:a16="http://schemas.microsoft.com/office/drawing/2014/main" id="{F99B0674-6CB9-13F1-FD05-7CCD4640B7F4}"/>
              </a:ext>
            </a:extLst>
          </p:cNvPr>
          <p:cNvSpPr txBox="1"/>
          <p:nvPr/>
        </p:nvSpPr>
        <p:spPr>
          <a:xfrm>
            <a:off x="-92560" y="2174364"/>
            <a:ext cx="1998971" cy="3931920"/>
          </a:xfrm>
          <a:prstGeom prst="rect">
            <a:avLst/>
          </a:prstGeom>
        </p:spPr>
        <p:txBody>
          <a:bodyPr vert="horz" lIns="45720" tIns="45720" rIns="45720" bIns="45720" rtlCol="0">
            <a:normAutofit/>
          </a:bodyPr>
          <a:lstStyle/>
          <a:p>
            <a:pPr algn="ctr" defTabSz="914400">
              <a:lnSpc>
                <a:spcPct val="90000"/>
              </a:lnSpc>
              <a:spcAft>
                <a:spcPts val="600"/>
              </a:spcAft>
              <a:buClr>
                <a:schemeClr val="accent1"/>
              </a:buClr>
            </a:pPr>
            <a:r>
              <a:rPr lang="en-US" sz="2400" b="1" dirty="0">
                <a:solidFill>
                  <a:srgbClr val="FF0000"/>
                </a:solidFill>
              </a:rPr>
              <a:t>Loëva TAMILIO-VOLOVITCH </a:t>
            </a:r>
          </a:p>
          <a:p>
            <a:pPr algn="ctr" defTabSz="914400">
              <a:lnSpc>
                <a:spcPct val="90000"/>
              </a:lnSpc>
              <a:spcAft>
                <a:spcPts val="600"/>
              </a:spcAft>
              <a:buClr>
                <a:schemeClr val="accent1"/>
              </a:buClr>
            </a:pPr>
            <a:r>
              <a:rPr lang="en-US" sz="2400" b="1" dirty="0">
                <a:solidFill>
                  <a:srgbClr val="FF0000"/>
                </a:solidFill>
              </a:rPr>
              <a:t> et son entraineur LAURA</a:t>
            </a:r>
          </a:p>
          <a:p>
            <a:pPr algn="ctr" defTabSz="914400">
              <a:lnSpc>
                <a:spcPct val="90000"/>
              </a:lnSpc>
              <a:spcAft>
                <a:spcPts val="600"/>
              </a:spcAft>
              <a:buClr>
                <a:schemeClr val="accent1"/>
              </a:buClr>
            </a:pPr>
            <a:r>
              <a:rPr lang="en-US" sz="2400" b="1" dirty="0">
                <a:solidFill>
                  <a:srgbClr val="FF0000"/>
                </a:solidFill>
              </a:rPr>
              <a:t>De  </a:t>
            </a:r>
          </a:p>
          <a:p>
            <a:pPr algn="ctr" defTabSz="914400">
              <a:lnSpc>
                <a:spcPct val="90000"/>
              </a:lnSpc>
              <a:spcAft>
                <a:spcPts val="600"/>
              </a:spcAft>
              <a:buClr>
                <a:schemeClr val="accent1"/>
              </a:buClr>
            </a:pPr>
            <a:r>
              <a:rPr lang="en-US" sz="2400" b="1" dirty="0">
                <a:solidFill>
                  <a:srgbClr val="FF0000"/>
                </a:solidFill>
              </a:rPr>
              <a:t>JOUE LES TOURS </a:t>
            </a:r>
          </a:p>
        </p:txBody>
      </p:sp>
      <p:pic>
        <p:nvPicPr>
          <p:cNvPr id="3074" name="Picture 2">
            <a:extLst>
              <a:ext uri="{FF2B5EF4-FFF2-40B4-BE49-F238E27FC236}">
                <a16:creationId xmlns:a16="http://schemas.microsoft.com/office/drawing/2014/main" id="{16B24459-06FD-B5CE-19D3-2A6EFF851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144"/>
          <a:stretch/>
        </p:blipFill>
        <p:spPr bwMode="auto">
          <a:xfrm>
            <a:off x="4379976" y="738396"/>
            <a:ext cx="4486660" cy="538120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83EE406-2344-C578-7C24-2D221FC4CC4D}"/>
              </a:ext>
            </a:extLst>
          </p:cNvPr>
          <p:cNvSpPr txBox="1"/>
          <p:nvPr/>
        </p:nvSpPr>
        <p:spPr>
          <a:xfrm>
            <a:off x="3347864" y="4581128"/>
            <a:ext cx="3096344" cy="369332"/>
          </a:xfrm>
          <a:prstGeom prst="rect">
            <a:avLst/>
          </a:prstGeom>
          <a:noFill/>
        </p:spPr>
        <p:txBody>
          <a:bodyPr wrap="square" rtlCol="0">
            <a:spAutoFit/>
          </a:bodyPr>
          <a:lstStyle/>
          <a:p>
            <a:endParaRPr lang="fr-FR" dirty="0"/>
          </a:p>
        </p:txBody>
      </p:sp>
      <p:pic>
        <p:nvPicPr>
          <p:cNvPr id="3076" name="Picture 4">
            <a:extLst>
              <a:ext uri="{FF2B5EF4-FFF2-40B4-BE49-F238E27FC236}">
                <a16:creationId xmlns:a16="http://schemas.microsoft.com/office/drawing/2014/main" id="{9E847348-98B1-840A-4FBA-B381055B7F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868" t="91" r="-1" b="73659"/>
          <a:stretch/>
        </p:blipFill>
        <p:spPr bwMode="auto">
          <a:xfrm>
            <a:off x="1998971" y="2382449"/>
            <a:ext cx="2839995"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48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787" y="980728"/>
            <a:ext cx="3155836" cy="2099363"/>
          </a:xfrm>
        </p:spPr>
        <p:txBody>
          <a:bodyPr>
            <a:noAutofit/>
          </a:bodyPr>
          <a:lstStyle/>
          <a:p>
            <a:pPr algn="ct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r>
              <a:rPr lang="fr-FR" sz="4000" b="1" cap="none" dirty="0">
                <a:ln w="22225">
                  <a:solidFill>
                    <a:schemeClr val="accent2"/>
                  </a:solidFill>
                  <a:prstDash val="solid"/>
                </a:ln>
                <a:solidFill>
                  <a:srgbClr val="FFFFFF"/>
                </a:solidFill>
              </a:rPr>
              <a:t>COMPETITION </a:t>
            </a:r>
            <a:r>
              <a:rPr lang="fr-FR" sz="3200" b="1" cap="none" dirty="0">
                <a:ln w="22225">
                  <a:solidFill>
                    <a:schemeClr val="accent2"/>
                  </a:solidFill>
                  <a:prstDash val="solid"/>
                </a:ln>
                <a:solidFill>
                  <a:srgbClr val="FFFFFF"/>
                </a:solidFill>
              </a:rPr>
              <a:t>DÉPARTEMENTALE</a:t>
            </a:r>
            <a:br>
              <a:rPr lang="fr-FR" sz="4000" b="1" cap="none" dirty="0">
                <a:ln w="22225">
                  <a:solidFill>
                    <a:schemeClr val="accent2"/>
                  </a:solidFill>
                  <a:prstDash val="solid"/>
                </a:ln>
                <a:solidFill>
                  <a:srgbClr val="FFFFFF"/>
                </a:solidFill>
              </a:rPr>
            </a:br>
            <a:r>
              <a:rPr lang="fr-FR" sz="4000" b="1" cap="none" dirty="0">
                <a:ln w="22225">
                  <a:solidFill>
                    <a:schemeClr val="accent2"/>
                  </a:solidFill>
                  <a:prstDash val="solid"/>
                </a:ln>
                <a:solidFill>
                  <a:srgbClr val="FFFFFF"/>
                </a:solidFill>
              </a:rPr>
              <a:t> des ENSEMBLES</a:t>
            </a:r>
            <a:br>
              <a:rPr lang="fr-FR" sz="4000" b="1" cap="none" dirty="0">
                <a:ln w="22225">
                  <a:solidFill>
                    <a:schemeClr val="accent2"/>
                  </a:solidFill>
                  <a:prstDash val="solid"/>
                </a:ln>
                <a:solidFill>
                  <a:srgbClr val="FFFFFF"/>
                </a:solidFill>
              </a:rPr>
            </a:br>
            <a:r>
              <a:rPr lang="fr-FR" sz="4000" b="1" cap="none" dirty="0">
                <a:ln w="22225">
                  <a:solidFill>
                    <a:schemeClr val="accent2"/>
                  </a:solidFill>
                  <a:prstDash val="solid"/>
                </a:ln>
                <a:solidFill>
                  <a:srgbClr val="FFFFFF"/>
                </a:solidFill>
              </a:rPr>
              <a:t>18 FEVRIER 2024</a:t>
            </a:r>
            <a:br>
              <a:rPr lang="fr-FR" sz="4000" b="1" cap="none" dirty="0">
                <a:ln w="22225">
                  <a:solidFill>
                    <a:schemeClr val="accent2"/>
                  </a:solidFill>
                  <a:prstDash val="solid"/>
                </a:ln>
                <a:solidFill>
                  <a:srgbClr val="FFFFFF"/>
                </a:solidFill>
              </a:rPr>
            </a:br>
            <a:br>
              <a:rPr lang="fr-FR" sz="4000" b="1" cap="none" dirty="0">
                <a:ln w="22225">
                  <a:solidFill>
                    <a:schemeClr val="accent2"/>
                  </a:solidFill>
                  <a:prstDash val="solid"/>
                </a:ln>
                <a:solidFill>
                  <a:srgbClr val="FFFFFF"/>
                </a:solidFill>
              </a:rPr>
            </a:br>
            <a:r>
              <a:rPr lang="fr-FR" sz="4000" b="1" cap="none" dirty="0">
                <a:ln w="22225">
                  <a:solidFill>
                    <a:schemeClr val="accent2"/>
                  </a:solidFill>
                  <a:prstDash val="solid"/>
                </a:ln>
                <a:solidFill>
                  <a:srgbClr val="FFFFFF"/>
                </a:solidFill>
              </a:rPr>
              <a:t>LIGUEIL</a:t>
            </a:r>
            <a:endParaRPr lang="fr-FR" sz="4000" dirty="0">
              <a:solidFill>
                <a:srgbClr val="FFFFFF"/>
              </a:solidFill>
            </a:endParaRPr>
          </a:p>
        </p:txBody>
      </p:sp>
      <p:pic>
        <p:nvPicPr>
          <p:cNvPr id="4098" name="Picture 2" descr="Gymnastique Rythmique de Ligueil : site officiel du club de ...">
            <a:extLst>
              <a:ext uri="{FF2B5EF4-FFF2-40B4-BE49-F238E27FC236}">
                <a16:creationId xmlns:a16="http://schemas.microsoft.com/office/drawing/2014/main" id="{7FF3B585-61B9-F772-BA06-1B736951DE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03381"/>
            <a:ext cx="4091940" cy="385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1C5FB-5BAE-4062-A4AE-8B59EDAFA591}"/>
              </a:ext>
            </a:extLst>
          </p:cNvPr>
          <p:cNvSpPr>
            <a:spLocks noGrp="1"/>
          </p:cNvSpPr>
          <p:nvPr>
            <p:ph type="title"/>
          </p:nvPr>
        </p:nvSpPr>
        <p:spPr>
          <a:xfrm>
            <a:off x="179512" y="116632"/>
            <a:ext cx="8518980" cy="1293028"/>
          </a:xfrm>
        </p:spPr>
        <p:txBody>
          <a:bodyPr>
            <a:normAutofit/>
          </a:bodyPr>
          <a:lstStyle/>
          <a:p>
            <a:pPr algn="ctr"/>
            <a:r>
              <a:rPr lang="fr-FR" sz="3200" dirty="0"/>
              <a:t>LES ENSEMBLES ET DUOS, ENGAGEMENTS</a:t>
            </a:r>
          </a:p>
        </p:txBody>
      </p:sp>
      <p:graphicFrame>
        <p:nvGraphicFramePr>
          <p:cNvPr id="3" name="Tableau 2">
            <a:extLst>
              <a:ext uri="{FF2B5EF4-FFF2-40B4-BE49-F238E27FC236}">
                <a16:creationId xmlns:a16="http://schemas.microsoft.com/office/drawing/2014/main" id="{0F21B405-E04D-45CE-B2C5-582482A65953}"/>
              </a:ext>
            </a:extLst>
          </p:cNvPr>
          <p:cNvGraphicFramePr>
            <a:graphicFrameLocks noGrp="1"/>
          </p:cNvGraphicFramePr>
          <p:nvPr/>
        </p:nvGraphicFramePr>
        <p:xfrm>
          <a:off x="381917" y="1434440"/>
          <a:ext cx="8114169" cy="3444030"/>
        </p:xfrm>
        <a:graphic>
          <a:graphicData uri="http://schemas.openxmlformats.org/drawingml/2006/table">
            <a:tbl>
              <a:tblPr>
                <a:tableStyleId>{5C22544A-7EE6-4342-B048-85BDC9FD1C3A}</a:tableStyleId>
              </a:tblPr>
              <a:tblGrid>
                <a:gridCol w="1217688">
                  <a:extLst>
                    <a:ext uri="{9D8B030D-6E8A-4147-A177-3AD203B41FA5}">
                      <a16:colId xmlns:a16="http://schemas.microsoft.com/office/drawing/2014/main" val="2490742391"/>
                    </a:ext>
                  </a:extLst>
                </a:gridCol>
                <a:gridCol w="725836">
                  <a:extLst>
                    <a:ext uri="{9D8B030D-6E8A-4147-A177-3AD203B41FA5}">
                      <a16:colId xmlns:a16="http://schemas.microsoft.com/office/drawing/2014/main" val="312851961"/>
                    </a:ext>
                  </a:extLst>
                </a:gridCol>
                <a:gridCol w="557976">
                  <a:extLst>
                    <a:ext uri="{9D8B030D-6E8A-4147-A177-3AD203B41FA5}">
                      <a16:colId xmlns:a16="http://schemas.microsoft.com/office/drawing/2014/main" val="517308785"/>
                    </a:ext>
                  </a:extLst>
                </a:gridCol>
                <a:gridCol w="485051">
                  <a:extLst>
                    <a:ext uri="{9D8B030D-6E8A-4147-A177-3AD203B41FA5}">
                      <a16:colId xmlns:a16="http://schemas.microsoft.com/office/drawing/2014/main" val="1353158594"/>
                    </a:ext>
                  </a:extLst>
                </a:gridCol>
                <a:gridCol w="540918">
                  <a:extLst>
                    <a:ext uri="{9D8B030D-6E8A-4147-A177-3AD203B41FA5}">
                      <a16:colId xmlns:a16="http://schemas.microsoft.com/office/drawing/2014/main" val="2054015879"/>
                    </a:ext>
                  </a:extLst>
                </a:gridCol>
                <a:gridCol w="536233">
                  <a:extLst>
                    <a:ext uri="{9D8B030D-6E8A-4147-A177-3AD203B41FA5}">
                      <a16:colId xmlns:a16="http://schemas.microsoft.com/office/drawing/2014/main" val="3005740024"/>
                    </a:ext>
                  </a:extLst>
                </a:gridCol>
                <a:gridCol w="363668">
                  <a:extLst>
                    <a:ext uri="{9D8B030D-6E8A-4147-A177-3AD203B41FA5}">
                      <a16:colId xmlns:a16="http://schemas.microsoft.com/office/drawing/2014/main" val="1156101355"/>
                    </a:ext>
                  </a:extLst>
                </a:gridCol>
                <a:gridCol w="602144">
                  <a:extLst>
                    <a:ext uri="{9D8B030D-6E8A-4147-A177-3AD203B41FA5}">
                      <a16:colId xmlns:a16="http://schemas.microsoft.com/office/drawing/2014/main" val="1056751659"/>
                    </a:ext>
                  </a:extLst>
                </a:gridCol>
                <a:gridCol w="602144">
                  <a:extLst>
                    <a:ext uri="{9D8B030D-6E8A-4147-A177-3AD203B41FA5}">
                      <a16:colId xmlns:a16="http://schemas.microsoft.com/office/drawing/2014/main" val="3126673923"/>
                    </a:ext>
                  </a:extLst>
                </a:gridCol>
                <a:gridCol w="376341">
                  <a:extLst>
                    <a:ext uri="{9D8B030D-6E8A-4147-A177-3AD203B41FA5}">
                      <a16:colId xmlns:a16="http://schemas.microsoft.com/office/drawing/2014/main" val="578619688"/>
                    </a:ext>
                  </a:extLst>
                </a:gridCol>
                <a:gridCol w="602144">
                  <a:extLst>
                    <a:ext uri="{9D8B030D-6E8A-4147-A177-3AD203B41FA5}">
                      <a16:colId xmlns:a16="http://schemas.microsoft.com/office/drawing/2014/main" val="2300753636"/>
                    </a:ext>
                  </a:extLst>
                </a:gridCol>
                <a:gridCol w="376341">
                  <a:extLst>
                    <a:ext uri="{9D8B030D-6E8A-4147-A177-3AD203B41FA5}">
                      <a16:colId xmlns:a16="http://schemas.microsoft.com/office/drawing/2014/main" val="837807712"/>
                    </a:ext>
                  </a:extLst>
                </a:gridCol>
                <a:gridCol w="1127685">
                  <a:extLst>
                    <a:ext uri="{9D8B030D-6E8A-4147-A177-3AD203B41FA5}">
                      <a16:colId xmlns:a16="http://schemas.microsoft.com/office/drawing/2014/main" val="4003049128"/>
                    </a:ext>
                  </a:extLst>
                </a:gridCol>
              </a:tblGrid>
              <a:tr h="939880">
                <a:tc>
                  <a:txBody>
                    <a:bodyPr/>
                    <a:lstStyle/>
                    <a:p>
                      <a:pPr algn="ctr" fontAlgn="ctr"/>
                      <a:r>
                        <a:rPr lang="fr-FR" sz="900" u="none" strike="noStrike" dirty="0">
                          <a:effectLst/>
                        </a:rPr>
                        <a:t>CLUB:</a:t>
                      </a:r>
                      <a:endParaRPr lang="fr-FR" sz="900" b="0" i="0" u="none" strike="noStrike" dirty="0">
                        <a:solidFill>
                          <a:srgbClr val="000000"/>
                        </a:solidFill>
                        <a:effectLst/>
                        <a:latin typeface="Arial" panose="020B0604020202020204" pitchFamily="34" charset="0"/>
                      </a:endParaRPr>
                    </a:p>
                  </a:txBody>
                  <a:tcPr marL="5726" marR="5726" marT="5726" marB="0" anchor="ctr"/>
                </a:tc>
                <a:tc gridSpan="2">
                  <a:txBody>
                    <a:bodyPr/>
                    <a:lstStyle/>
                    <a:p>
                      <a:pPr algn="ctr" fontAlgn="ctr"/>
                      <a:r>
                        <a:rPr lang="fr-FR" sz="1400" b="0" i="0" u="none" strike="noStrike" dirty="0">
                          <a:solidFill>
                            <a:srgbClr val="000000"/>
                          </a:solidFill>
                          <a:effectLst/>
                          <a:latin typeface="Calibri" panose="020F0502020204030204" pitchFamily="34" charset="0"/>
                        </a:rPr>
                        <a:t>7/9</a:t>
                      </a:r>
                    </a:p>
                  </a:txBody>
                  <a:tcPr marL="5726" marR="5726" marT="5726" marB="0" anchor="ctr">
                    <a:solidFill>
                      <a:schemeClr val="accent1">
                        <a:lumMod val="40000"/>
                        <a:lumOff val="60000"/>
                      </a:schemeClr>
                    </a:solidFill>
                  </a:tcPr>
                </a:tc>
                <a:tc hMerge="1">
                  <a:txBody>
                    <a:bodyPr/>
                    <a:lstStyle/>
                    <a:p>
                      <a:endParaRPr lang="fr-FR"/>
                    </a:p>
                  </a:txBody>
                  <a:tcPr/>
                </a:tc>
                <a:tc gridSpan="3">
                  <a:txBody>
                    <a:bodyPr/>
                    <a:lstStyle/>
                    <a:p>
                      <a:pPr algn="ctr" fontAlgn="ctr"/>
                      <a:r>
                        <a:rPr lang="fr-FR" sz="1400" b="0" i="0" u="none" strike="noStrike" dirty="0">
                          <a:solidFill>
                            <a:srgbClr val="000000"/>
                          </a:solidFill>
                          <a:effectLst/>
                          <a:latin typeface="Calibri" panose="020F0502020204030204" pitchFamily="34" charset="0"/>
                        </a:rPr>
                        <a:t>REGIONAL </a:t>
                      </a:r>
                    </a:p>
                  </a:txBody>
                  <a:tcPr marL="5726" marR="5726" marT="5726" marB="0"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gn="ctr" fontAlgn="ctr"/>
                      <a:r>
                        <a:rPr lang="fr-FR" sz="1400" b="0" i="0" u="none" strike="noStrike" dirty="0">
                          <a:solidFill>
                            <a:srgbClr val="000000"/>
                          </a:solidFill>
                          <a:effectLst/>
                          <a:latin typeface="Calibri" panose="020F0502020204030204" pitchFamily="34" charset="0"/>
                        </a:rPr>
                        <a:t>DUO</a:t>
                      </a:r>
                    </a:p>
                  </a:txBody>
                  <a:tcPr marL="5726" marR="5726" marT="5726" marB="0" anchor="ctr">
                    <a:solidFill>
                      <a:schemeClr val="accent1">
                        <a:lumMod val="40000"/>
                        <a:lumOff val="60000"/>
                      </a:schemeClr>
                    </a:solidFill>
                  </a:tcPr>
                </a:tc>
                <a:tc hMerge="1">
                  <a:txBody>
                    <a:bodyPr/>
                    <a:lstStyle/>
                    <a:p>
                      <a:pPr algn="ctr" fontAlgn="ctr"/>
                      <a:endParaRPr lang="fr-FR" sz="1400" b="0" i="0" u="none" strike="noStrike" dirty="0">
                        <a:solidFill>
                          <a:srgbClr val="000000"/>
                        </a:solidFill>
                        <a:effectLst/>
                        <a:latin typeface="Calibri" panose="020F0502020204030204" pitchFamily="34" charset="0"/>
                      </a:endParaRPr>
                    </a:p>
                  </a:txBody>
                  <a:tcPr marL="5726" marR="5726" marT="5726" marB="0" anchor="ctr">
                    <a:solidFill>
                      <a:schemeClr val="accent1">
                        <a:lumMod val="40000"/>
                        <a:lumOff val="60000"/>
                      </a:schemeClr>
                    </a:solidFill>
                  </a:tcPr>
                </a:tc>
                <a:tc hMerge="1">
                  <a:txBody>
                    <a:bodyPr/>
                    <a:lstStyle/>
                    <a:p>
                      <a:endParaRPr lang="fr-FR"/>
                    </a:p>
                  </a:txBody>
                  <a:tcPr/>
                </a:tc>
                <a:tc gridSpan="3">
                  <a:txBody>
                    <a:bodyPr/>
                    <a:lstStyle/>
                    <a:p>
                      <a:pPr algn="ctr" fontAlgn="ctr"/>
                      <a:r>
                        <a:rPr lang="fr-FR" sz="1400" b="0" i="0" u="none" strike="noStrike" dirty="0">
                          <a:solidFill>
                            <a:srgbClr val="000000"/>
                          </a:solidFill>
                          <a:effectLst/>
                          <a:latin typeface="Calibri" panose="020F0502020204030204" pitchFamily="34" charset="0"/>
                        </a:rPr>
                        <a:t>FEDERAL</a:t>
                      </a:r>
                    </a:p>
                  </a:txBody>
                  <a:tcPr marL="5726" marR="5726" marT="5726" marB="0" anchor="ctr">
                    <a:solidFill>
                      <a:schemeClr val="accent1">
                        <a:lumMod val="40000"/>
                        <a:lumOff val="60000"/>
                      </a:schemeClr>
                    </a:solidFill>
                  </a:tcPr>
                </a:tc>
                <a:tc hMerge="1">
                  <a:txBody>
                    <a:bodyPr/>
                    <a:lstStyle/>
                    <a:p>
                      <a:endParaRPr lang="fr-FR"/>
                    </a:p>
                  </a:txBody>
                  <a:tcPr/>
                </a:tc>
                <a:tc hMerge="1">
                  <a:txBody>
                    <a:bodyPr/>
                    <a:lstStyle/>
                    <a:p>
                      <a:pPr algn="ctr" fontAlgn="ctr"/>
                      <a:endParaRPr lang="fr-FR" sz="1400" b="0" i="0" u="none" strike="noStrike" dirty="0">
                        <a:solidFill>
                          <a:srgbClr val="000000"/>
                        </a:solidFill>
                        <a:effectLst/>
                        <a:latin typeface="Calibri" panose="020F0502020204030204" pitchFamily="34" charset="0"/>
                      </a:endParaRPr>
                    </a:p>
                  </a:txBody>
                  <a:tcPr marL="5726" marR="5726" marT="5726" marB="0" anchor="ctr">
                    <a:solidFill>
                      <a:schemeClr val="accent1">
                        <a:lumMod val="40000"/>
                        <a:lumOff val="60000"/>
                      </a:schemeClr>
                    </a:solidFill>
                  </a:tcPr>
                </a:tc>
                <a:tc>
                  <a:txBody>
                    <a:bodyPr/>
                    <a:lstStyle/>
                    <a:p>
                      <a:pPr algn="ctr" fontAlgn="ctr"/>
                      <a:r>
                        <a:rPr lang="fr-FR" sz="1400" b="0" i="0" u="none" strike="noStrike" dirty="0">
                          <a:solidFill>
                            <a:srgbClr val="000000"/>
                          </a:solidFill>
                          <a:effectLst/>
                          <a:latin typeface="Calibri" panose="020F0502020204030204" pitchFamily="34" charset="0"/>
                        </a:rPr>
                        <a:t>NATIONAL</a:t>
                      </a:r>
                    </a:p>
                  </a:txBody>
                  <a:tcPr marL="5726" marR="5726" marT="5726" marB="0" anchor="ctr">
                    <a:solidFill>
                      <a:schemeClr val="accent1">
                        <a:lumMod val="40000"/>
                        <a:lumOff val="60000"/>
                      </a:schemeClr>
                    </a:solidFill>
                  </a:tcPr>
                </a:tc>
                <a:extLst>
                  <a:ext uri="{0D108BD9-81ED-4DB2-BD59-A6C34878D82A}">
                    <a16:rowId xmlns:a16="http://schemas.microsoft.com/office/drawing/2014/main" val="2420942581"/>
                  </a:ext>
                </a:extLst>
              </a:tr>
              <a:tr h="311962">
                <a:tc>
                  <a:txBody>
                    <a:bodyPr/>
                    <a:lstStyle/>
                    <a:p>
                      <a:pPr algn="ctr" fontAlgn="ctr"/>
                      <a:endParaRPr lang="fr-FR" sz="900" b="0" i="0" u="none" strike="noStrike" dirty="0">
                        <a:solidFill>
                          <a:srgbClr val="000000"/>
                        </a:solidFill>
                        <a:effectLst/>
                        <a:latin typeface="Arial" panose="020B0604020202020204" pitchFamily="34" charset="0"/>
                      </a:endParaRPr>
                    </a:p>
                  </a:txBody>
                  <a:tcPr marL="5726" marR="5726" marT="5726" marB="0" anchor="ctr"/>
                </a:tc>
                <a:tc>
                  <a:txBody>
                    <a:bodyPr/>
                    <a:lstStyle/>
                    <a:p>
                      <a:pPr algn="ctr"/>
                      <a:r>
                        <a:rPr lang="fr-FR" sz="1400" dirty="0"/>
                        <a:t>REG</a:t>
                      </a:r>
                    </a:p>
                  </a:txBody>
                  <a:tcPr marL="5726" marR="5726" marT="5726" marB="0" anchor="ctr">
                    <a:solidFill>
                      <a:schemeClr val="accent1">
                        <a:lumMod val="40000"/>
                        <a:lumOff val="60000"/>
                      </a:schemeClr>
                    </a:solidFill>
                  </a:tcPr>
                </a:tc>
                <a:tc>
                  <a:txBody>
                    <a:bodyPr/>
                    <a:lstStyle/>
                    <a:p>
                      <a:pPr algn="ctr"/>
                      <a:r>
                        <a:rPr lang="fr-FR" sz="1400" dirty="0"/>
                        <a:t>NAT</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10/11</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12/13</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14/15</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FEDA TC</a:t>
                      </a:r>
                    </a:p>
                  </a:txBody>
                  <a:tcPr marL="5726" marR="5726" marT="5726" marB="0" anchor="ctr">
                    <a:solidFill>
                      <a:schemeClr val="accent1">
                        <a:lumMod val="40000"/>
                        <a:lumOff val="60000"/>
                      </a:schemeClr>
                    </a:solidFill>
                  </a:tcPr>
                </a:tc>
                <a:tc>
                  <a:txBody>
                    <a:bodyPr/>
                    <a:lstStyle/>
                    <a:p>
                      <a:pPr algn="ctr" fontAlgn="ctr"/>
                      <a:r>
                        <a:rPr lang="fr-FR" sz="1200" b="0" i="0" u="none" strike="noStrike" dirty="0">
                          <a:solidFill>
                            <a:srgbClr val="000000"/>
                          </a:solidFill>
                          <a:effectLst/>
                          <a:latin typeface="Calibri" panose="020F0502020204030204" pitchFamily="34" charset="0"/>
                        </a:rPr>
                        <a:t>NAT</a:t>
                      </a:r>
                    </a:p>
                    <a:p>
                      <a:pPr algn="ctr" fontAlgn="ctr"/>
                      <a:r>
                        <a:rPr lang="fr-FR" sz="1200" b="0" i="0" u="none" strike="noStrike" dirty="0">
                          <a:solidFill>
                            <a:srgbClr val="000000"/>
                          </a:solidFill>
                          <a:effectLst/>
                          <a:latin typeface="Calibri" panose="020F0502020204030204" pitchFamily="34" charset="0"/>
                        </a:rPr>
                        <a:t> TC</a:t>
                      </a:r>
                    </a:p>
                  </a:txBody>
                  <a:tcPr marL="5726" marR="5726" marT="5726" marB="0" anchor="ctr">
                    <a:solidFill>
                      <a:schemeClr val="accent1">
                        <a:lumMod val="40000"/>
                        <a:lumOff val="60000"/>
                      </a:schemeClr>
                    </a:solidFill>
                  </a:tcPr>
                </a:tc>
                <a:tc>
                  <a:txBody>
                    <a:bodyPr/>
                    <a:lstStyle/>
                    <a:p>
                      <a:pPr algn="ctr" fontAlgn="ctr"/>
                      <a:r>
                        <a:rPr lang="fr-FR" sz="1200" b="0" i="0" u="none" strike="noStrike" dirty="0">
                          <a:solidFill>
                            <a:srgbClr val="000000"/>
                          </a:solidFill>
                          <a:effectLst/>
                          <a:latin typeface="Calibri" panose="020F0502020204030204" pitchFamily="34" charset="0"/>
                        </a:rPr>
                        <a:t>NAT</a:t>
                      </a:r>
                    </a:p>
                    <a:p>
                      <a:pPr algn="ctr" fontAlgn="ctr"/>
                      <a:r>
                        <a:rPr lang="fr-FR" sz="1200" b="0" i="0" u="none" strike="noStrike" dirty="0">
                          <a:solidFill>
                            <a:srgbClr val="000000"/>
                          </a:solidFill>
                          <a:effectLst/>
                          <a:latin typeface="Calibri" panose="020F0502020204030204" pitchFamily="34" charset="0"/>
                        </a:rPr>
                        <a:t>13 -</a:t>
                      </a:r>
                    </a:p>
                  </a:txBody>
                  <a:tcPr marL="5726" marR="5726" marT="5726" marB="0" anchor="ctr">
                    <a:solidFill>
                      <a:schemeClr val="accent1">
                        <a:lumMod val="40000"/>
                        <a:lumOff val="60000"/>
                      </a:schemeClr>
                    </a:solidFill>
                  </a:tcPr>
                </a:tc>
                <a:tc>
                  <a:txBody>
                    <a:bodyPr/>
                    <a:lstStyle/>
                    <a:p>
                      <a:pPr algn="ctr" fontAlgn="ctr"/>
                      <a:r>
                        <a:rPr lang="fr-FR" sz="1200" b="0" i="0" u="none" strike="noStrike" dirty="0">
                          <a:solidFill>
                            <a:srgbClr val="000000"/>
                          </a:solidFill>
                          <a:effectLst/>
                          <a:latin typeface="Calibri" panose="020F0502020204030204" pitchFamily="34" charset="0"/>
                        </a:rPr>
                        <a:t>B</a:t>
                      </a:r>
                    </a:p>
                    <a:p>
                      <a:pPr algn="ctr" fontAlgn="ctr"/>
                      <a:r>
                        <a:rPr lang="fr-FR" sz="1200" b="0" i="0" u="none" strike="noStrike" dirty="0">
                          <a:solidFill>
                            <a:srgbClr val="000000"/>
                          </a:solidFill>
                          <a:effectLst/>
                          <a:latin typeface="Calibri" panose="020F0502020204030204" pitchFamily="34" charset="0"/>
                        </a:rPr>
                        <a:t>12/13</a:t>
                      </a:r>
                    </a:p>
                  </a:txBody>
                  <a:tcPr marL="5726" marR="5726" marT="5726" marB="0" anchor="ctr">
                    <a:solidFill>
                      <a:schemeClr val="accent1">
                        <a:lumMod val="40000"/>
                        <a:lumOff val="60000"/>
                      </a:schemeClr>
                    </a:solidFill>
                  </a:tcPr>
                </a:tc>
                <a:tc>
                  <a:txBody>
                    <a:bodyPr/>
                    <a:lstStyle/>
                    <a:p>
                      <a:pPr algn="ctr" fontAlgn="ctr"/>
                      <a:r>
                        <a:rPr lang="fr-FR" sz="1200" b="0" i="0" u="none" strike="noStrike" dirty="0">
                          <a:solidFill>
                            <a:srgbClr val="000000"/>
                          </a:solidFill>
                          <a:effectLst/>
                          <a:latin typeface="Calibri" panose="020F0502020204030204" pitchFamily="34" charset="0"/>
                        </a:rPr>
                        <a:t>B </a:t>
                      </a:r>
                    </a:p>
                    <a:p>
                      <a:pPr algn="ctr" fontAlgn="ctr"/>
                      <a:r>
                        <a:rPr lang="fr-FR" sz="1200" b="0" i="0" u="none" strike="noStrike" dirty="0">
                          <a:solidFill>
                            <a:srgbClr val="000000"/>
                          </a:solidFill>
                          <a:effectLst/>
                          <a:latin typeface="Calibri" panose="020F0502020204030204" pitchFamily="34" charset="0"/>
                        </a:rPr>
                        <a:t>16/17</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C</a:t>
                      </a:r>
                    </a:p>
                    <a:p>
                      <a:pPr algn="ctr" fontAlgn="ctr"/>
                      <a:r>
                        <a:rPr lang="fr-FR" sz="1050" b="0" i="0" u="none" strike="noStrike" dirty="0">
                          <a:solidFill>
                            <a:srgbClr val="000000"/>
                          </a:solidFill>
                          <a:effectLst/>
                          <a:latin typeface="Calibri" panose="020F0502020204030204" pitchFamily="34" charset="0"/>
                        </a:rPr>
                        <a:t>TC</a:t>
                      </a:r>
                    </a:p>
                  </a:txBody>
                  <a:tcPr marL="5726" marR="5726" marT="5726" marB="0" anchor="ctr">
                    <a:solidFill>
                      <a:schemeClr val="accent1">
                        <a:lumMod val="40000"/>
                        <a:lumOff val="60000"/>
                      </a:schemeClr>
                    </a:solidFill>
                  </a:tcPr>
                </a:tc>
                <a:tc>
                  <a:txBody>
                    <a:bodyPr/>
                    <a:lstStyle/>
                    <a:p>
                      <a:pPr algn="ctr" fontAlgn="ctr"/>
                      <a:r>
                        <a:rPr lang="fr-FR" sz="1050" b="0" i="0" u="none" strike="noStrike" dirty="0">
                          <a:solidFill>
                            <a:srgbClr val="000000"/>
                          </a:solidFill>
                          <a:effectLst/>
                          <a:latin typeface="Calibri" panose="020F0502020204030204" pitchFamily="34" charset="0"/>
                        </a:rPr>
                        <a:t>TC</a:t>
                      </a:r>
                    </a:p>
                  </a:txBody>
                  <a:tcPr marL="5726" marR="5726" marT="5726" marB="0" anchor="ctr">
                    <a:solidFill>
                      <a:schemeClr val="accent1">
                        <a:lumMod val="40000"/>
                        <a:lumOff val="60000"/>
                      </a:schemeClr>
                    </a:solidFill>
                  </a:tcPr>
                </a:tc>
                <a:extLst>
                  <a:ext uri="{0D108BD9-81ED-4DB2-BD59-A6C34878D82A}">
                    <a16:rowId xmlns:a16="http://schemas.microsoft.com/office/drawing/2014/main" val="1294550883"/>
                  </a:ext>
                </a:extLst>
              </a:tr>
              <a:tr h="980405">
                <a:tc>
                  <a:txBody>
                    <a:bodyPr/>
                    <a:lstStyle/>
                    <a:p>
                      <a:pPr algn="ctr" fontAlgn="ctr"/>
                      <a:r>
                        <a:rPr lang="fr-FR" sz="1400" b="1" u="none" strike="noStrike" dirty="0">
                          <a:solidFill>
                            <a:srgbClr val="FF0000"/>
                          </a:solidFill>
                          <a:effectLst/>
                        </a:rPr>
                        <a:t>JOUÉ LES TOURS</a:t>
                      </a:r>
                      <a:endParaRPr lang="fr-FR" sz="1400" b="1" i="0" u="none" strike="noStrike" dirty="0">
                        <a:solidFill>
                          <a:srgbClr val="FF0000"/>
                        </a:solidFill>
                        <a:effectLst/>
                        <a:latin typeface="Arial" panose="020B0604020202020204" pitchFamily="34" charset="0"/>
                      </a:endParaRPr>
                    </a:p>
                  </a:txBody>
                  <a:tcPr marL="5726" marR="5726" marT="5726" marB="0" anchor="ctr"/>
                </a:tc>
                <a:tc>
                  <a:txBody>
                    <a:bodyPr/>
                    <a:lstStyle/>
                    <a:p>
                      <a:pPr algn="ctr"/>
                      <a:endParaRPr lang="fr-FR" sz="1600" dirty="0">
                        <a:latin typeface="+mn-lt"/>
                      </a:endParaRPr>
                    </a:p>
                  </a:txBody>
                  <a:tcPr marL="5726" marR="5726" marT="5726" marB="0" anchor="ctr">
                    <a:solidFill>
                      <a:schemeClr val="accent1">
                        <a:lumMod val="40000"/>
                        <a:lumOff val="60000"/>
                      </a:schemeClr>
                    </a:solidFill>
                  </a:tcPr>
                </a:tc>
                <a:tc>
                  <a:txBody>
                    <a:bodyPr/>
                    <a:lstStyle/>
                    <a:p>
                      <a:pPr algn="ctr"/>
                      <a:r>
                        <a:rPr lang="fr-FR" sz="1600" dirty="0">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2</a:t>
                      </a: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extLst>
                  <a:ext uri="{0D108BD9-81ED-4DB2-BD59-A6C34878D82A}">
                    <a16:rowId xmlns:a16="http://schemas.microsoft.com/office/drawing/2014/main" val="2297431333"/>
                  </a:ext>
                </a:extLst>
              </a:tr>
              <a:tr h="969379">
                <a:tc>
                  <a:txBody>
                    <a:bodyPr/>
                    <a:lstStyle/>
                    <a:p>
                      <a:pPr algn="ctr" fontAlgn="ctr"/>
                      <a:r>
                        <a:rPr lang="fr-FR" sz="1400" b="1" i="0" u="none" strike="noStrike" dirty="0">
                          <a:solidFill>
                            <a:schemeClr val="accent4">
                              <a:lumMod val="75000"/>
                            </a:schemeClr>
                          </a:solidFill>
                          <a:effectLst/>
                          <a:latin typeface="Arial" panose="020B0604020202020204" pitchFamily="34" charset="0"/>
                        </a:rPr>
                        <a:t>LIGUEIL</a:t>
                      </a:r>
                    </a:p>
                  </a:txBody>
                  <a:tcPr marL="5726" marR="5726" marT="5726" marB="0" anchor="ctr"/>
                </a:tc>
                <a:tc>
                  <a:txBody>
                    <a:bodyPr/>
                    <a:lstStyle/>
                    <a:p>
                      <a:pPr algn="ctr"/>
                      <a:r>
                        <a:rPr lang="fr-FR" sz="1600" dirty="0">
                          <a:latin typeface="+mn-lt"/>
                        </a:rPr>
                        <a:t>1</a:t>
                      </a:r>
                    </a:p>
                  </a:txBody>
                  <a:tcPr marL="5726" marR="5726" marT="5726" marB="0" anchor="ctr">
                    <a:solidFill>
                      <a:schemeClr val="accent1">
                        <a:lumMod val="40000"/>
                        <a:lumOff val="60000"/>
                      </a:schemeClr>
                    </a:solidFill>
                  </a:tcPr>
                </a:tc>
                <a:tc>
                  <a:txBody>
                    <a:bodyPr/>
                    <a:lstStyle/>
                    <a:p>
                      <a:pPr algn="ctr"/>
                      <a:endParaRPr lang="fr-FR" sz="1600" dirty="0">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tc>
                  <a:txBody>
                    <a:bodyPr/>
                    <a:lstStyle/>
                    <a:p>
                      <a:pPr algn="ctr" fontAlgn="ctr"/>
                      <a:endParaRPr lang="fr-FR" sz="1600" b="0" i="0" u="none" strike="noStrike" dirty="0">
                        <a:solidFill>
                          <a:srgbClr val="000000"/>
                        </a:solidFill>
                        <a:effectLst/>
                        <a:latin typeface="+mn-lt"/>
                      </a:endParaRPr>
                    </a:p>
                  </a:txBody>
                  <a:tcPr marL="5726" marR="5726" marT="5726" marB="0" anchor="ctr">
                    <a:solidFill>
                      <a:schemeClr val="accent1">
                        <a:lumMod val="40000"/>
                        <a:lumOff val="60000"/>
                      </a:schemeClr>
                    </a:solidFill>
                  </a:tcPr>
                </a:tc>
                <a:tc>
                  <a:txBody>
                    <a:bodyPr/>
                    <a:lstStyle/>
                    <a:p>
                      <a:pPr algn="ctr" fontAlgn="ctr"/>
                      <a:r>
                        <a:rPr lang="fr-FR" sz="1600" b="0" i="0" u="none" strike="noStrike" dirty="0">
                          <a:solidFill>
                            <a:srgbClr val="000000"/>
                          </a:solidFill>
                          <a:effectLst/>
                          <a:latin typeface="+mn-lt"/>
                        </a:rPr>
                        <a:t>1</a:t>
                      </a:r>
                    </a:p>
                  </a:txBody>
                  <a:tcPr marL="5726" marR="5726" marT="5726" marB="0" anchor="ctr">
                    <a:solidFill>
                      <a:schemeClr val="accent1">
                        <a:lumMod val="40000"/>
                        <a:lumOff val="60000"/>
                      </a:schemeClr>
                    </a:solidFill>
                  </a:tcPr>
                </a:tc>
                <a:extLst>
                  <a:ext uri="{0D108BD9-81ED-4DB2-BD59-A6C34878D82A}">
                    <a16:rowId xmlns:a16="http://schemas.microsoft.com/office/drawing/2014/main" val="1434806836"/>
                  </a:ext>
                </a:extLst>
              </a:tr>
            </a:tbl>
          </a:graphicData>
        </a:graphic>
      </p:graphicFrame>
    </p:spTree>
    <p:extLst>
      <p:ext uri="{BB962C8B-B14F-4D97-AF65-F5344CB8AC3E}">
        <p14:creationId xmlns:p14="http://schemas.microsoft.com/office/powerpoint/2010/main" val="51255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2BBDA-B96C-4E7D-8071-E9EF089C94C6}"/>
              </a:ext>
            </a:extLst>
          </p:cNvPr>
          <p:cNvSpPr>
            <a:spLocks noGrp="1"/>
          </p:cNvSpPr>
          <p:nvPr>
            <p:ph type="title"/>
          </p:nvPr>
        </p:nvSpPr>
        <p:spPr>
          <a:xfrm>
            <a:off x="1115616" y="764704"/>
            <a:ext cx="7632848" cy="1652737"/>
          </a:xfrm>
        </p:spPr>
        <p:txBody>
          <a:bodyPr>
            <a:noAutofit/>
          </a:bodyPr>
          <a:lstStyle/>
          <a:p>
            <a:pPr algn="ctr"/>
            <a:r>
              <a:rPr lang="fr-FR" sz="2800" b="1" cap="none" dirty="0">
                <a:ln w="22225">
                  <a:solidFill>
                    <a:schemeClr val="accent2"/>
                  </a:solidFill>
                  <a:prstDash val="solid"/>
                </a:ln>
                <a:solidFill>
                  <a:schemeClr val="accent2">
                    <a:lumMod val="40000"/>
                    <a:lumOff val="60000"/>
                  </a:schemeClr>
                </a:solidFill>
              </a:rPr>
              <a:t>ÉVOLUTION DU NOMBRE D’ENSEMBLES ENGAGÉS</a:t>
            </a:r>
            <a:br>
              <a:rPr lang="fr-FR" sz="2000" b="1" cap="none" dirty="0">
                <a:ln w="22225">
                  <a:solidFill>
                    <a:schemeClr val="accent2"/>
                  </a:solidFill>
                  <a:prstDash val="solid"/>
                </a:ln>
                <a:solidFill>
                  <a:schemeClr val="accent2">
                    <a:lumMod val="40000"/>
                    <a:lumOff val="60000"/>
                  </a:schemeClr>
                </a:solidFill>
              </a:rPr>
            </a:br>
            <a:br>
              <a:rPr lang="fr-FR" sz="2000" b="1" dirty="0"/>
            </a:br>
            <a:endParaRPr lang="fr-FR" sz="2000" b="1" dirty="0"/>
          </a:p>
        </p:txBody>
      </p:sp>
      <p:graphicFrame>
        <p:nvGraphicFramePr>
          <p:cNvPr id="7" name="Espace réservé du contenu 6">
            <a:extLst>
              <a:ext uri="{FF2B5EF4-FFF2-40B4-BE49-F238E27FC236}">
                <a16:creationId xmlns:a16="http://schemas.microsoft.com/office/drawing/2014/main" id="{62D933C0-C1D4-44D8-A720-E0766ACBE1E7}"/>
              </a:ext>
            </a:extLst>
          </p:cNvPr>
          <p:cNvGraphicFramePr>
            <a:graphicFrameLocks noGrp="1"/>
          </p:cNvGraphicFramePr>
          <p:nvPr>
            <p:ph idx="1"/>
          </p:nvPr>
        </p:nvGraphicFramePr>
        <p:xfrm>
          <a:off x="927100" y="2383037"/>
          <a:ext cx="7289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210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1C755-827E-27B2-36F1-8B9C1A78F374}"/>
              </a:ext>
            </a:extLst>
          </p:cNvPr>
          <p:cNvSpPr>
            <a:spLocks noGrp="1"/>
          </p:cNvSpPr>
          <p:nvPr>
            <p:ph type="title"/>
          </p:nvPr>
        </p:nvSpPr>
        <p:spPr>
          <a:xfrm>
            <a:off x="4819577" y="1988840"/>
            <a:ext cx="4107803" cy="3023981"/>
          </a:xfrm>
        </p:spPr>
        <p:txBody>
          <a:bodyPr vert="horz" lIns="91440" tIns="45720" rIns="91440" bIns="45720" rtlCol="0" anchor="b">
            <a:normAutofit fontScale="90000"/>
          </a:bodyPr>
          <a:lstStyle/>
          <a:p>
            <a:r>
              <a:rPr lang="en-US" sz="6600" spc="200" dirty="0">
                <a:solidFill>
                  <a:srgbClr val="FF0000"/>
                </a:solidFill>
              </a:rPr>
              <a:t>LES RESULTATS</a:t>
            </a:r>
          </a:p>
        </p:txBody>
      </p:sp>
      <p:pic>
        <p:nvPicPr>
          <p:cNvPr id="4" name="Image 3">
            <a:extLst>
              <a:ext uri="{FF2B5EF4-FFF2-40B4-BE49-F238E27FC236}">
                <a16:creationId xmlns:a16="http://schemas.microsoft.com/office/drawing/2014/main" id="{00B71789-85DC-4315-9652-ECECDB241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55472"/>
            <a:ext cx="4440710" cy="2973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964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2FA2B847-ACCE-4A5A-8A90-336FA92156C9}"/>
              </a:ext>
            </a:extLst>
          </p:cNvPr>
          <p:cNvGraphicFramePr>
            <a:graphicFrameLocks noGrp="1"/>
          </p:cNvGraphicFramePr>
          <p:nvPr>
            <p:extLst>
              <p:ext uri="{D42A27DB-BD31-4B8C-83A1-F6EECF244321}">
                <p14:modId xmlns:p14="http://schemas.microsoft.com/office/powerpoint/2010/main" val="3354510856"/>
              </p:ext>
            </p:extLst>
          </p:nvPr>
        </p:nvGraphicFramePr>
        <p:xfrm>
          <a:off x="341530" y="48244"/>
          <a:ext cx="8460940" cy="6507458"/>
        </p:xfrm>
        <a:graphic>
          <a:graphicData uri="http://schemas.openxmlformats.org/drawingml/2006/table">
            <a:tbl>
              <a:tblPr firstRow="1" firstCol="1" bandRow="1">
                <a:tableStyleId>{5C22544A-7EE6-4342-B048-85BDC9FD1C3A}</a:tableStyleId>
              </a:tblPr>
              <a:tblGrid>
                <a:gridCol w="2052228">
                  <a:extLst>
                    <a:ext uri="{9D8B030D-6E8A-4147-A177-3AD203B41FA5}">
                      <a16:colId xmlns:a16="http://schemas.microsoft.com/office/drawing/2014/main" val="3492170079"/>
                    </a:ext>
                  </a:extLst>
                </a:gridCol>
                <a:gridCol w="1584176">
                  <a:extLst>
                    <a:ext uri="{9D8B030D-6E8A-4147-A177-3AD203B41FA5}">
                      <a16:colId xmlns:a16="http://schemas.microsoft.com/office/drawing/2014/main" val="1715130707"/>
                    </a:ext>
                  </a:extLst>
                </a:gridCol>
                <a:gridCol w="1944216">
                  <a:extLst>
                    <a:ext uri="{9D8B030D-6E8A-4147-A177-3AD203B41FA5}">
                      <a16:colId xmlns:a16="http://schemas.microsoft.com/office/drawing/2014/main" val="1048025236"/>
                    </a:ext>
                  </a:extLst>
                </a:gridCol>
                <a:gridCol w="1512168">
                  <a:extLst>
                    <a:ext uri="{9D8B030D-6E8A-4147-A177-3AD203B41FA5}">
                      <a16:colId xmlns:a16="http://schemas.microsoft.com/office/drawing/2014/main" val="2960181072"/>
                    </a:ext>
                  </a:extLst>
                </a:gridCol>
                <a:gridCol w="1368152">
                  <a:extLst>
                    <a:ext uri="{9D8B030D-6E8A-4147-A177-3AD203B41FA5}">
                      <a16:colId xmlns:a16="http://schemas.microsoft.com/office/drawing/2014/main" val="2583310253"/>
                    </a:ext>
                  </a:extLst>
                </a:gridCol>
              </a:tblGrid>
              <a:tr h="398828">
                <a:tc>
                  <a:txBody>
                    <a:bodyPr/>
                    <a:lstStyle/>
                    <a:p>
                      <a:pPr algn="ctr">
                        <a:lnSpc>
                          <a:spcPct val="107000"/>
                        </a:lnSpc>
                        <a:spcAft>
                          <a:spcPts val="800"/>
                        </a:spcAft>
                      </a:pPr>
                      <a:r>
                        <a:rPr lang="fr-FR" sz="1050" dirty="0">
                          <a:effectLst/>
                        </a:rPr>
                        <a:t>  </a:t>
                      </a:r>
                      <a:r>
                        <a:rPr lang="fr-FR" sz="1800" dirty="0">
                          <a:effectLst/>
                        </a:rPr>
                        <a:t> </a:t>
                      </a:r>
                      <a:r>
                        <a:rPr lang="fr-FR" sz="1600" dirty="0">
                          <a:effectLst/>
                        </a:rPr>
                        <a:t>2023 2024</a:t>
                      </a:r>
                      <a:endParaRPr lang="fr-FR"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tc>
                  <a:txBody>
                    <a:bodyPr/>
                    <a:lstStyle/>
                    <a:p>
                      <a:pPr algn="ctr">
                        <a:lnSpc>
                          <a:spcPct val="107000"/>
                        </a:lnSpc>
                        <a:spcAft>
                          <a:spcPts val="800"/>
                        </a:spcAft>
                      </a:pPr>
                      <a:r>
                        <a:rPr lang="fr-FR" sz="1800" dirty="0">
                          <a:effectLst/>
                        </a:rPr>
                        <a:t>LIGEUIL</a:t>
                      </a: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tc>
                  <a:txBody>
                    <a:bodyPr/>
                    <a:lstStyle/>
                    <a:p>
                      <a:pPr algn="ctr">
                        <a:lnSpc>
                          <a:spcPct val="107000"/>
                        </a:lnSpc>
                        <a:spcAft>
                          <a:spcPts val="800"/>
                        </a:spcAft>
                      </a:pPr>
                      <a:r>
                        <a:rPr lang="fr-FR" sz="1800" dirty="0">
                          <a:effectLst/>
                        </a:rPr>
                        <a:t>BLOIS </a:t>
                      </a:r>
                    </a:p>
                  </a:txBody>
                  <a:tcPr marL="54734" marR="54734" marT="0" marB="0" anchor="ctr"/>
                </a:tc>
                <a:tc>
                  <a:txBody>
                    <a:bodyPr/>
                    <a:lstStyle/>
                    <a:p>
                      <a:pPr algn="ctr">
                        <a:lnSpc>
                          <a:spcPct val="107000"/>
                        </a:lnSpc>
                        <a:spcAft>
                          <a:spcPts val="800"/>
                        </a:spcAft>
                      </a:pPr>
                      <a:r>
                        <a:rPr lang="fr-FR" sz="1800" dirty="0">
                          <a:effectLst/>
                        </a:rPr>
                        <a:t>ORLEANS</a:t>
                      </a:r>
                    </a:p>
                  </a:txBody>
                  <a:tcPr marL="54734" marR="54734" marT="0" marB="0" anchor="ctr"/>
                </a:tc>
                <a:tc>
                  <a:txBody>
                    <a:bodyPr/>
                    <a:lstStyle/>
                    <a:p>
                      <a:pPr algn="ctr">
                        <a:lnSpc>
                          <a:spcPct val="107000"/>
                        </a:lnSpc>
                        <a:spcAft>
                          <a:spcPts val="800"/>
                        </a:spcAft>
                      </a:pPr>
                      <a:r>
                        <a:rPr lang="fr-FR" sz="1800" dirty="0">
                          <a:effectLst/>
                        </a:rPr>
                        <a:t>PONT DE –CE</a:t>
                      </a:r>
                    </a:p>
                    <a:p>
                      <a:pPr algn="ctr">
                        <a:lnSpc>
                          <a:spcPct val="107000"/>
                        </a:lnSpc>
                        <a:spcAft>
                          <a:spcPts val="800"/>
                        </a:spcAft>
                      </a:pPr>
                      <a:r>
                        <a:rPr lang="fr-FR" sz="1800" dirty="0">
                          <a:effectLst/>
                        </a:rPr>
                        <a:t>CHAMBERY </a:t>
                      </a:r>
                    </a:p>
                  </a:txBody>
                  <a:tcPr marL="54734" marR="54734" marT="0" marB="0" anchor="ctr"/>
                </a:tc>
                <a:extLst>
                  <a:ext uri="{0D108BD9-81ED-4DB2-BD59-A6C34878D82A}">
                    <a16:rowId xmlns:a16="http://schemas.microsoft.com/office/drawing/2014/main" val="1684644466"/>
                  </a:ext>
                </a:extLst>
              </a:tr>
              <a:tr h="404424">
                <a:tc>
                  <a:txBody>
                    <a:bodyPr/>
                    <a:lstStyle/>
                    <a:p>
                      <a:pPr algn="ctr">
                        <a:lnSpc>
                          <a:spcPct val="107000"/>
                        </a:lnSpc>
                        <a:spcAft>
                          <a:spcPts val="800"/>
                        </a:spcAft>
                      </a:pPr>
                      <a:r>
                        <a:rPr lang="fr-FR" sz="1400" dirty="0">
                          <a:solidFill>
                            <a:sysClr val="windowText" lastClr="000000"/>
                          </a:solidFill>
                          <a:effectLst/>
                          <a:latin typeface="+mj-lt"/>
                          <a:ea typeface="Calibri" panose="020F0502020204030204" pitchFamily="34" charset="0"/>
                          <a:cs typeface="Times New Roman" panose="02020603050405020304" pitchFamily="18" charset="0"/>
                        </a:rPr>
                        <a:t>REG 7 / 9 </a:t>
                      </a:r>
                    </a:p>
                  </a:txBody>
                  <a:tcPr marL="54734" marR="54734" marT="0" marB="0" anchor="ctr">
                    <a:solidFill>
                      <a:schemeClr val="accent2">
                        <a:lumMod val="40000"/>
                        <a:lumOff val="60000"/>
                      </a:schemeClr>
                    </a:solidFill>
                  </a:tcPr>
                </a:tc>
                <a:tc>
                  <a:txBody>
                    <a:bodyPr/>
                    <a:lstStyle/>
                    <a:p>
                      <a:pPr algn="l">
                        <a:lnSpc>
                          <a:spcPct val="1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1ER</a:t>
                      </a:r>
                    </a:p>
                  </a:txBody>
                  <a:tcPr marL="54734" marR="54734" marT="0" marB="0" anchor="ctr">
                    <a:solidFill>
                      <a:schemeClr val="accent2">
                        <a:lumMod val="40000"/>
                        <a:lumOff val="60000"/>
                      </a:schemeClr>
                    </a:solidFill>
                  </a:tcP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9 EME </a:t>
                      </a:r>
                    </a:p>
                  </a:txBody>
                  <a:tcPr marL="54734" marR="54734" marT="0" marB="0" anchor="ctr">
                    <a:solidFill>
                      <a:schemeClr val="accent2">
                        <a:lumMod val="40000"/>
                        <a:lumOff val="60000"/>
                      </a:schemeClr>
                    </a:solidFill>
                  </a:tcPr>
                </a:tc>
                <a:tc>
                  <a:txBody>
                    <a:bodyPr/>
                    <a:lstStyle/>
                    <a:p>
                      <a:pPr algn="l">
                        <a:lnSpc>
                          <a:spcPct val="107000"/>
                        </a:lnSpc>
                        <a:spcAft>
                          <a:spcPts val="800"/>
                        </a:spcAft>
                      </a:pPr>
                      <a:endParaRPr lang="fr-FR" sz="1400" b="1" dirty="0">
                        <a:solidFill>
                          <a:srgbClr val="FF0000"/>
                        </a:solidFill>
                        <a:effectLst/>
                        <a:latin typeface="+mn-lt"/>
                        <a:ea typeface="Calibri" panose="020F0502020204030204" pitchFamily="34" charset="0"/>
                        <a:cs typeface="Times New Roman" panose="02020603050405020304" pitchFamily="18" charset="0"/>
                      </a:endParaRPr>
                    </a:p>
                  </a:txBody>
                  <a:tcPr marL="54734" marR="54734" marT="0" marB="0" anchor="ctr">
                    <a:solidFill>
                      <a:schemeClr val="accent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4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solidFill>
                      <a:schemeClr val="accent2">
                        <a:lumMod val="40000"/>
                        <a:lumOff val="60000"/>
                      </a:schemeClr>
                    </a:solidFill>
                  </a:tcPr>
                </a:tc>
                <a:extLst>
                  <a:ext uri="{0D108BD9-81ED-4DB2-BD59-A6C34878D82A}">
                    <a16:rowId xmlns:a16="http://schemas.microsoft.com/office/drawing/2014/main" val="3552082461"/>
                  </a:ext>
                </a:extLst>
              </a:tr>
              <a:tr h="367658">
                <a:tc>
                  <a:txBody>
                    <a:bodyPr/>
                    <a:lstStyle/>
                    <a:p>
                      <a:pPr algn="ctr">
                        <a:lnSpc>
                          <a:spcPct val="107000"/>
                        </a:lnSpc>
                        <a:spcAft>
                          <a:spcPts val="800"/>
                        </a:spcAft>
                      </a:pPr>
                      <a:r>
                        <a:rPr lang="fr-FR" sz="1400" b="1" kern="1200" dirty="0">
                          <a:solidFill>
                            <a:sysClr val="windowText" lastClr="000000"/>
                          </a:solidFill>
                          <a:effectLst/>
                          <a:latin typeface="+mj-lt"/>
                          <a:ea typeface="Calibri" panose="020F0502020204030204" pitchFamily="34" charset="0"/>
                          <a:cs typeface="Times New Roman" panose="02020603050405020304" pitchFamily="18" charset="0"/>
                        </a:rPr>
                        <a:t>NAT  7/9</a:t>
                      </a:r>
                    </a:p>
                  </a:txBody>
                  <a:tcPr marL="54734" marR="54734" marT="0" marB="0" anchor="ctr">
                    <a:solidFill>
                      <a:schemeClr val="accent2">
                        <a:lumMod val="40000"/>
                        <a:lumOff val="60000"/>
                      </a:schemeClr>
                    </a:solidFill>
                  </a:tcP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1ERE </a:t>
                      </a:r>
                    </a:p>
                  </a:txBody>
                  <a:tcPr marL="54734" marR="54734" marT="0" marB="0" anchor="ctr">
                    <a:solidFill>
                      <a:schemeClr val="accent2">
                        <a:lumMod val="40000"/>
                        <a:lumOff val="60000"/>
                      </a:schemeClr>
                    </a:solidFill>
                  </a:tcP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 ER </a:t>
                      </a:r>
                    </a:p>
                  </a:txBody>
                  <a:tcPr marL="54734" marR="54734" marT="0" marB="0" anchor="ctr">
                    <a:solidFill>
                      <a:schemeClr val="accent2">
                        <a:lumMod val="40000"/>
                        <a:lumOff val="60000"/>
                      </a:schemeClr>
                    </a:solidFill>
                  </a:tcP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2 EME</a:t>
                      </a:r>
                    </a:p>
                  </a:txBody>
                  <a:tcPr marL="54734" marR="54734" marT="0" marB="0" anchor="ctr">
                    <a:solidFill>
                      <a:schemeClr val="accent2">
                        <a:lumMod val="40000"/>
                        <a:lumOff val="60000"/>
                      </a:schemeClr>
                    </a:solidFill>
                  </a:tcPr>
                </a:tc>
                <a:tc>
                  <a:txBody>
                    <a:bodyPr/>
                    <a:lstStyle/>
                    <a:p>
                      <a:pPr algn="ctr">
                        <a:lnSpc>
                          <a:spcPct val="107000"/>
                        </a:lnSpc>
                        <a:spcAft>
                          <a:spcPts val="800"/>
                        </a:spcAft>
                      </a:pPr>
                      <a:endParaRPr lang="fr-FR" sz="1400" b="1"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solidFill>
                      <a:schemeClr val="accent2">
                        <a:lumMod val="40000"/>
                        <a:lumOff val="60000"/>
                      </a:schemeClr>
                    </a:solidFill>
                  </a:tcPr>
                </a:tc>
                <a:extLst>
                  <a:ext uri="{0D108BD9-81ED-4DB2-BD59-A6C34878D82A}">
                    <a16:rowId xmlns:a16="http://schemas.microsoft.com/office/drawing/2014/main" val="1577582769"/>
                  </a:ext>
                </a:extLst>
              </a:tr>
              <a:tr h="459511">
                <a:tc>
                  <a:txBody>
                    <a:bodyPr/>
                    <a:lstStyle/>
                    <a:p>
                      <a:pPr algn="ctr">
                        <a:lnSpc>
                          <a:spcPct val="107000"/>
                        </a:lnSpc>
                        <a:spcAft>
                          <a:spcPts val="800"/>
                        </a:spcAft>
                      </a:pPr>
                      <a:r>
                        <a:rPr lang="fr-FR" sz="1400" dirty="0">
                          <a:effectLst/>
                          <a:latin typeface="+mj-lt"/>
                          <a:ea typeface="Calibri" panose="020F0502020204030204" pitchFamily="34" charset="0"/>
                          <a:cs typeface="Times New Roman" panose="02020603050405020304" pitchFamily="18" charset="0"/>
                        </a:rPr>
                        <a:t>REGION 10/ 11</a:t>
                      </a:r>
                    </a:p>
                  </a:txBody>
                  <a:tcPr marL="54734" marR="54734" marT="0" marB="0" anchor="ctr">
                    <a:solidFill>
                      <a:schemeClr val="accent2">
                        <a:lumMod val="75000"/>
                      </a:schemeClr>
                    </a:solidFill>
                  </a:tcPr>
                </a:tc>
                <a:tc>
                  <a:txBody>
                    <a:bodyPr/>
                    <a:lstStyle/>
                    <a:p>
                      <a:pPr algn="l">
                        <a:lnSpc>
                          <a:spcPct val="2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 ERE </a:t>
                      </a:r>
                    </a:p>
                  </a:txBody>
                  <a:tcPr marL="54734" marR="54734" marT="0" marB="0" anchor="ct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12 EME </a:t>
                      </a:r>
                    </a:p>
                  </a:txBody>
                  <a:tcPr marL="54734" marR="54734" marT="0" marB="0" anchor="ctr"/>
                </a:tc>
                <a:tc>
                  <a:txBody>
                    <a:bodyPr/>
                    <a:lstStyle/>
                    <a:p>
                      <a:pPr algn="ctr">
                        <a:lnSpc>
                          <a:spcPct val="107000"/>
                        </a:lnSpc>
                        <a:spcAft>
                          <a:spcPts val="800"/>
                        </a:spcAft>
                      </a:pPr>
                      <a:endParaRPr lang="fr-FR" sz="1400" b="1" dirty="0">
                        <a:solidFill>
                          <a:schemeClr val="accent1"/>
                        </a:solidFill>
                        <a:effectLst/>
                        <a:latin typeface="+mn-lt"/>
                        <a:ea typeface="Calibri" panose="020F0502020204030204" pitchFamily="34" charset="0"/>
                        <a:cs typeface="Times New Roman" panose="02020603050405020304" pitchFamily="18" charset="0"/>
                      </a:endParaRPr>
                    </a:p>
                  </a:txBody>
                  <a:tcPr marL="54734" marR="54734" marT="0" marB="0" anchor="ctr"/>
                </a:tc>
                <a:tc>
                  <a:txBody>
                    <a:bodyPr/>
                    <a:lstStyle/>
                    <a:p>
                      <a:pPr algn="ctr">
                        <a:lnSpc>
                          <a:spcPct val="107000"/>
                        </a:lnSpc>
                        <a:spcAft>
                          <a:spcPts val="800"/>
                        </a:spcAft>
                      </a:pPr>
                      <a:endParaRPr lang="fr-FR" sz="1400" b="1"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extLst>
                  <a:ext uri="{0D108BD9-81ED-4DB2-BD59-A6C34878D82A}">
                    <a16:rowId xmlns:a16="http://schemas.microsoft.com/office/drawing/2014/main" val="2350757933"/>
                  </a:ext>
                </a:extLst>
              </a:tr>
              <a:tr h="367658">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1" kern="1200" dirty="0">
                          <a:solidFill>
                            <a:schemeClr val="lt1"/>
                          </a:solidFill>
                          <a:effectLst/>
                          <a:latin typeface="+mj-lt"/>
                          <a:ea typeface="Calibri" panose="020F0502020204030204" pitchFamily="34" charset="0"/>
                          <a:cs typeface="Times New Roman" panose="02020603050405020304" pitchFamily="18" charset="0"/>
                        </a:rPr>
                        <a:t>REGION 12/13</a:t>
                      </a:r>
                    </a:p>
                  </a:txBody>
                  <a:tcPr marL="54734" marR="54734" marT="0" marB="0" anchor="ctr">
                    <a:solidFill>
                      <a:schemeClr val="accent2">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rPr>
                        <a:t>LIGUEIL 1 ER</a:t>
                      </a:r>
                    </a:p>
                  </a:txBody>
                  <a:tcPr marL="54734" marR="54734"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rPr>
                        <a:t>LIGUEIL 8 ÈME </a:t>
                      </a:r>
                    </a:p>
                  </a:txBody>
                  <a:tcPr marL="54734" marR="54734"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endParaRPr>
                    </a:p>
                  </a:txBody>
                  <a:tcPr marL="54734" marR="54734"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chemeClr val="tx1"/>
                          </a:solidFill>
                          <a:effectLst/>
                          <a:uLnTx/>
                          <a:uFillTx/>
                          <a:latin typeface="Century Gothic" panose="020B0502020202020204"/>
                          <a:ea typeface="Calibri" panose="020F0502020204030204" pitchFamily="34" charset="0"/>
                          <a:cs typeface="Times New Roman" panose="02020603050405020304" pitchFamily="18" charset="0"/>
                        </a:rPr>
                        <a:t> </a:t>
                      </a:r>
                    </a:p>
                  </a:txBody>
                  <a:tcPr marL="54734" marR="54734" marT="0" marB="0" anchor="ctr"/>
                </a:tc>
                <a:extLst>
                  <a:ext uri="{0D108BD9-81ED-4DB2-BD59-A6C34878D82A}">
                    <a16:rowId xmlns:a16="http://schemas.microsoft.com/office/drawing/2014/main" val="2572245043"/>
                  </a:ext>
                </a:extLst>
              </a:tr>
              <a:tr h="404424">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1" kern="1200" dirty="0">
                          <a:solidFill>
                            <a:schemeClr val="lt1"/>
                          </a:solidFill>
                          <a:effectLst/>
                          <a:latin typeface="+mj-lt"/>
                          <a:ea typeface="Calibri" panose="020F0502020204030204" pitchFamily="34" charset="0"/>
                          <a:cs typeface="Times New Roman" panose="02020603050405020304" pitchFamily="18" charset="0"/>
                        </a:rPr>
                        <a:t>REGION 14/15</a:t>
                      </a:r>
                      <a:endParaRPr kumimoji="0" lang="fr-FR" sz="1400" b="1"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endParaRPr>
                    </a:p>
                  </a:txBody>
                  <a:tcPr marL="54734" marR="54734" marT="0" marB="0" anchor="ctr">
                    <a:solidFill>
                      <a:schemeClr val="accent2">
                        <a:lumMod val="7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rPr>
                        <a:t>LIGUEIL 1 ER </a:t>
                      </a:r>
                    </a:p>
                  </a:txBody>
                  <a:tcPr marL="54734" marR="54734"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rPr>
                        <a:t>LIGUEIL 2 EME </a:t>
                      </a:r>
                    </a:p>
                  </a:txBody>
                  <a:tcPr marL="54734" marR="54734"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rPr>
                        <a:t>LIGUEIL 7 EME </a:t>
                      </a:r>
                    </a:p>
                  </a:txBody>
                  <a:tcPr marL="54734" marR="54734"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fr-FR" sz="1400" b="1" i="0" u="none" strike="noStrike" kern="1200" cap="none" spc="0" normalizeH="0" baseline="0" noProof="0" dirty="0">
                        <a:ln>
                          <a:noFill/>
                        </a:ln>
                        <a:solidFill>
                          <a:srgbClr val="7030A0"/>
                        </a:solidFill>
                        <a:effectLst/>
                        <a:uLnTx/>
                        <a:uFillTx/>
                        <a:latin typeface="Century Gothic" panose="020B0502020202020204"/>
                        <a:ea typeface="Calibri" panose="020F0502020204030204" pitchFamily="34" charset="0"/>
                        <a:cs typeface="Times New Roman" panose="02020603050405020304" pitchFamily="18" charset="0"/>
                      </a:endParaRPr>
                    </a:p>
                  </a:txBody>
                  <a:tcPr marL="54734" marR="54734" marT="0" marB="0" anchor="ctr"/>
                </a:tc>
                <a:extLst>
                  <a:ext uri="{0D108BD9-81ED-4DB2-BD59-A6C34878D82A}">
                    <a16:rowId xmlns:a16="http://schemas.microsoft.com/office/drawing/2014/main" val="1393824976"/>
                  </a:ext>
                </a:extLst>
              </a:tr>
              <a:tr h="903630">
                <a:tc>
                  <a:txBody>
                    <a:bodyPr/>
                    <a:lstStyle/>
                    <a:p>
                      <a:pPr algn="ctr">
                        <a:lnSpc>
                          <a:spcPct val="107000"/>
                        </a:lnSpc>
                        <a:spcAft>
                          <a:spcPts val="800"/>
                        </a:spcAft>
                      </a:pPr>
                      <a:r>
                        <a:rPr lang="fr-FR" sz="1400" dirty="0">
                          <a:solidFill>
                            <a:schemeClr val="bg1"/>
                          </a:solidFill>
                          <a:effectLst/>
                          <a:latin typeface="+mj-lt"/>
                          <a:ea typeface="Calibri" panose="020F0502020204030204" pitchFamily="34" charset="0"/>
                          <a:cs typeface="Times New Roman" panose="02020603050405020304" pitchFamily="18" charset="0"/>
                        </a:rPr>
                        <a:t>DUO FED A TC</a:t>
                      </a:r>
                    </a:p>
                  </a:txBody>
                  <a:tcPr marL="54734" marR="54734" marT="0" marB="0" anchor="ctr"/>
                </a:tc>
                <a:tc>
                  <a:txBody>
                    <a:bodyPr/>
                    <a:lstStyle/>
                    <a:p>
                      <a:pPr algn="l">
                        <a:lnSpc>
                          <a:spcPct val="100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JOUE1 ERE </a:t>
                      </a:r>
                    </a:p>
                    <a:p>
                      <a:pPr algn="l">
                        <a:lnSpc>
                          <a:spcPct val="100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2 EME</a:t>
                      </a:r>
                    </a:p>
                    <a:p>
                      <a:pPr algn="l">
                        <a:lnSpc>
                          <a:spcPct val="1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3 EME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 ER </a:t>
                      </a:r>
                    </a:p>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2 EME</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12 ÈME </a:t>
                      </a:r>
                    </a:p>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18 ÈME </a:t>
                      </a:r>
                    </a:p>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            </a:t>
                      </a:r>
                    </a:p>
                  </a:txBody>
                  <a:tcPr marL="54734" marR="54734" marT="0" marB="0" anchor="ctr"/>
                </a:tc>
                <a:tc>
                  <a:txBody>
                    <a:bodyPr/>
                    <a:lstStyle/>
                    <a:p>
                      <a:pPr algn="ctr">
                        <a:lnSpc>
                          <a:spcPct val="107000"/>
                        </a:lnSpc>
                        <a:spcAft>
                          <a:spcPts val="800"/>
                        </a:spcAft>
                      </a:pPr>
                      <a:endParaRPr lang="fr-FR" sz="1400" b="1" dirty="0">
                        <a:solidFill>
                          <a:srgbClr val="7030A0"/>
                        </a:solidFill>
                        <a:effectLst/>
                      </a:endParaRPr>
                    </a:p>
                  </a:txBody>
                  <a:tcPr marL="54734" marR="54734" marT="0" marB="0" anchor="ctr"/>
                </a:tc>
                <a:extLst>
                  <a:ext uri="{0D108BD9-81ED-4DB2-BD59-A6C34878D82A}">
                    <a16:rowId xmlns:a16="http://schemas.microsoft.com/office/drawing/2014/main" val="1870531830"/>
                  </a:ext>
                </a:extLst>
              </a:tr>
              <a:tr h="404424">
                <a:tc>
                  <a:txBody>
                    <a:bodyPr/>
                    <a:lstStyle/>
                    <a:p>
                      <a:pPr algn="ctr"/>
                      <a:r>
                        <a:rPr lang="fr-FR" sz="1400" dirty="0">
                          <a:solidFill>
                            <a:schemeClr val="bg1"/>
                          </a:solidFill>
                          <a:latin typeface="+mj-lt"/>
                        </a:rPr>
                        <a:t>DUO NAT TC</a:t>
                      </a:r>
                    </a:p>
                  </a:txBody>
                  <a:tcPr marL="54734" marR="54734" marT="0" marB="0" anchor="ctr"/>
                </a:tc>
                <a:tc>
                  <a:txBody>
                    <a:bodyPr/>
                    <a:lstStyle/>
                    <a:p>
                      <a:pPr algn="l"/>
                      <a:r>
                        <a:rPr lang="fr-FR" sz="1400" b="1" dirty="0">
                          <a:solidFill>
                            <a:srgbClr val="7030A0"/>
                          </a:solidFill>
                          <a:latin typeface="+mn-lt"/>
                        </a:rPr>
                        <a:t>JOUE 1 ER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4 ÈME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10 ÈME </a:t>
                      </a:r>
                    </a:p>
                  </a:txBody>
                  <a:tcPr marL="54734" marR="54734" marT="0" marB="0" anchor="ctr"/>
                </a:tc>
                <a:tc>
                  <a:txBody>
                    <a:bodyPr/>
                    <a:lstStyle/>
                    <a:p>
                      <a:pPr algn="ctr">
                        <a:lnSpc>
                          <a:spcPct val="107000"/>
                        </a:lnSpc>
                        <a:spcAft>
                          <a:spcPts val="800"/>
                        </a:spcAft>
                      </a:pPr>
                      <a:endParaRPr lang="fr-FR" sz="1400" b="1" dirty="0">
                        <a:solidFill>
                          <a:schemeClr val="accent5">
                            <a:lumMod val="50000"/>
                          </a:schemeClr>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extLst>
                  <a:ext uri="{0D108BD9-81ED-4DB2-BD59-A6C34878D82A}">
                    <a16:rowId xmlns:a16="http://schemas.microsoft.com/office/drawing/2014/main" val="1451372742"/>
                  </a:ext>
                </a:extLst>
              </a:tr>
              <a:tr h="459511">
                <a:tc>
                  <a:txBody>
                    <a:bodyPr/>
                    <a:lstStyle/>
                    <a:p>
                      <a:pPr algn="ctr">
                        <a:lnSpc>
                          <a:spcPct val="107000"/>
                        </a:lnSpc>
                        <a:spcAft>
                          <a:spcPts val="800"/>
                        </a:spcAft>
                      </a:pPr>
                      <a:r>
                        <a:rPr lang="fr-FR" sz="1400" dirty="0">
                          <a:solidFill>
                            <a:schemeClr val="bg1"/>
                          </a:solidFill>
                          <a:effectLst/>
                          <a:latin typeface="+mj-lt"/>
                          <a:ea typeface="Calibri" panose="020F0502020204030204" pitchFamily="34" charset="0"/>
                          <a:cs typeface="Times New Roman" panose="02020603050405020304" pitchFamily="18" charset="0"/>
                        </a:rPr>
                        <a:t>NAT 13 -</a:t>
                      </a:r>
                    </a:p>
                  </a:txBody>
                  <a:tcPr marL="54734" marR="54734" marT="0" marB="0" anchor="ctr"/>
                </a:tc>
                <a:tc>
                  <a:txBody>
                    <a:bodyPr/>
                    <a:lstStyle/>
                    <a:p>
                      <a:pPr algn="l">
                        <a:lnSpc>
                          <a:spcPct val="2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 ER </a:t>
                      </a:r>
                    </a:p>
                  </a:txBody>
                  <a:tcPr marL="54734" marR="54734" marT="0" marB="0" anchor="ct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2 EME </a:t>
                      </a:r>
                    </a:p>
                  </a:txBody>
                  <a:tcPr marL="54734" marR="54734" marT="0" marB="0" anchor="ct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6 EME </a:t>
                      </a:r>
                    </a:p>
                  </a:txBody>
                  <a:tcPr marL="54734" marR="54734" marT="0" marB="0" anchor="ctr"/>
                </a:tc>
                <a:tc>
                  <a:txBody>
                    <a:bodyPr/>
                    <a:lstStyle/>
                    <a:p>
                      <a:pPr algn="ctr">
                        <a:lnSpc>
                          <a:spcPct val="107000"/>
                        </a:lnSpc>
                        <a:spcAft>
                          <a:spcPts val="800"/>
                        </a:spcAft>
                      </a:pPr>
                      <a:endParaRPr lang="fr-FR" sz="14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extLst>
                  <a:ext uri="{0D108BD9-81ED-4DB2-BD59-A6C34878D82A}">
                    <a16:rowId xmlns:a16="http://schemas.microsoft.com/office/drawing/2014/main" val="2105414623"/>
                  </a:ext>
                </a:extLst>
              </a:tr>
              <a:tr h="404424">
                <a:tc>
                  <a:txBody>
                    <a:bodyPr/>
                    <a:lstStyle/>
                    <a:p>
                      <a:pPr algn="ctr">
                        <a:lnSpc>
                          <a:spcPct val="107000"/>
                        </a:lnSpc>
                        <a:spcAft>
                          <a:spcPts val="800"/>
                        </a:spcAft>
                      </a:pPr>
                      <a:r>
                        <a:rPr lang="fr-FR" sz="1400" dirty="0">
                          <a:solidFill>
                            <a:sysClr val="windowText" lastClr="000000"/>
                          </a:solidFill>
                          <a:effectLst/>
                          <a:latin typeface="+mj-lt"/>
                          <a:ea typeface="Calibri" panose="020F0502020204030204" pitchFamily="34" charset="0"/>
                          <a:cs typeface="Times New Roman" panose="02020603050405020304" pitchFamily="18" charset="0"/>
                        </a:rPr>
                        <a:t>FED B 12/13</a:t>
                      </a:r>
                    </a:p>
                  </a:txBody>
                  <a:tcPr marL="54734" marR="54734" marT="0" marB="0" anchor="ctr">
                    <a:solidFill>
                      <a:schemeClr val="accent1">
                        <a:lumMod val="60000"/>
                        <a:lumOff val="40000"/>
                      </a:schemeClr>
                    </a:solidFill>
                  </a:tcP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 JOUE 1 ER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5 EME</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11 EME</a:t>
                      </a:r>
                    </a:p>
                  </a:txBody>
                  <a:tcPr marL="54734" marR="54734" marT="0" marB="0" anchor="ctr"/>
                </a:tc>
                <a:tc>
                  <a:txBody>
                    <a:bodyPr/>
                    <a:lstStyle/>
                    <a:p>
                      <a:pPr algn="l">
                        <a:lnSpc>
                          <a:spcPct val="107000"/>
                        </a:lnSpc>
                        <a:spcAft>
                          <a:spcPts val="800"/>
                        </a:spcAft>
                      </a:pPr>
                      <a:endParaRPr lang="fr-FR" sz="14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ctr"/>
                </a:tc>
                <a:extLst>
                  <a:ext uri="{0D108BD9-81ED-4DB2-BD59-A6C34878D82A}">
                    <a16:rowId xmlns:a16="http://schemas.microsoft.com/office/drawing/2014/main" val="4289939614"/>
                  </a:ext>
                </a:extLst>
              </a:tr>
              <a:tr h="459511">
                <a:tc>
                  <a:txBody>
                    <a:bodyPr/>
                    <a:lstStyle/>
                    <a:p>
                      <a:pPr algn="ctr">
                        <a:lnSpc>
                          <a:spcPct val="107000"/>
                        </a:lnSpc>
                        <a:spcAft>
                          <a:spcPts val="800"/>
                        </a:spcAft>
                      </a:pPr>
                      <a:r>
                        <a:rPr lang="fr-FR" sz="1400" dirty="0">
                          <a:solidFill>
                            <a:sysClr val="windowText" lastClr="000000"/>
                          </a:solidFill>
                          <a:effectLst/>
                          <a:latin typeface="+mj-lt"/>
                          <a:ea typeface="Calibri" panose="020F0502020204030204" pitchFamily="34" charset="0"/>
                          <a:cs typeface="Times New Roman" panose="02020603050405020304" pitchFamily="18" charset="0"/>
                        </a:rPr>
                        <a:t>FED B 16/ 17</a:t>
                      </a:r>
                    </a:p>
                  </a:txBody>
                  <a:tcPr marL="54734" marR="54734" marT="0" marB="0" anchor="ctr">
                    <a:solidFill>
                      <a:schemeClr val="accent1">
                        <a:lumMod val="60000"/>
                        <a:lumOff val="40000"/>
                      </a:schemeClr>
                    </a:solidFill>
                  </a:tcPr>
                </a:tc>
                <a:tc>
                  <a:txBody>
                    <a:bodyPr/>
                    <a:lstStyle/>
                    <a:p>
                      <a:pPr algn="l">
                        <a:lnSpc>
                          <a:spcPct val="2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LIGEUIL 1 ER </a:t>
                      </a:r>
                    </a:p>
                  </a:txBody>
                  <a:tcPr marL="54734" marR="54734" marT="0" marB="0" anchor="ct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9 EME</a:t>
                      </a:r>
                    </a:p>
                  </a:txBody>
                  <a:tcPr marL="54734" marR="54734" marT="0" marB="0" anchor="ctr"/>
                </a:tc>
                <a:tc>
                  <a:txBody>
                    <a:bodyPr/>
                    <a:lstStyle/>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17 EME</a:t>
                      </a:r>
                    </a:p>
                  </a:txBody>
                  <a:tcPr marL="54734" marR="54734" marT="0" marB="0" anchor="ctr"/>
                </a:tc>
                <a:tc>
                  <a:txBody>
                    <a:bodyPr/>
                    <a:lstStyle/>
                    <a:p>
                      <a:pPr algn="ctr">
                        <a:lnSpc>
                          <a:spcPct val="107000"/>
                        </a:lnSpc>
                        <a:spcAft>
                          <a:spcPts val="800"/>
                        </a:spcAft>
                      </a:pPr>
                      <a:endParaRPr lang="fr-FR" sz="1400" b="1"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endParaRPr>
                    </a:p>
                  </a:txBody>
                  <a:tcPr marL="54734" marR="54734" marT="0" marB="0" anchor="b"/>
                </a:tc>
                <a:extLst>
                  <a:ext uri="{0D108BD9-81ED-4DB2-BD59-A6C34878D82A}">
                    <a16:rowId xmlns:a16="http://schemas.microsoft.com/office/drawing/2014/main" val="2623105419"/>
                  </a:ext>
                </a:extLst>
              </a:tr>
              <a:tr h="459511">
                <a:tc>
                  <a:txBody>
                    <a:bodyPr/>
                    <a:lstStyle/>
                    <a:p>
                      <a:pPr algn="ctr">
                        <a:lnSpc>
                          <a:spcPct val="107000"/>
                        </a:lnSpc>
                        <a:spcAft>
                          <a:spcPts val="800"/>
                        </a:spcAft>
                      </a:pPr>
                      <a:r>
                        <a:rPr lang="fr-FR" sz="1400" dirty="0">
                          <a:solidFill>
                            <a:sysClr val="windowText" lastClr="000000"/>
                          </a:solidFill>
                          <a:effectLst/>
                          <a:latin typeface="+mj-lt"/>
                          <a:ea typeface="Calibri" panose="020F0502020204030204" pitchFamily="34" charset="0"/>
                          <a:cs typeface="Times New Roman" panose="02020603050405020304" pitchFamily="18" charset="0"/>
                        </a:rPr>
                        <a:t>FED C TC</a:t>
                      </a:r>
                    </a:p>
                  </a:txBody>
                  <a:tcPr marL="54734" marR="54734" marT="0" marB="0" anchor="ctr">
                    <a:solidFill>
                      <a:schemeClr val="accent1">
                        <a:lumMod val="60000"/>
                        <a:lumOff val="40000"/>
                      </a:schemeClr>
                    </a:solidFill>
                  </a:tcPr>
                </a:tc>
                <a:tc>
                  <a:txBody>
                    <a:bodyPr/>
                    <a:lstStyle/>
                    <a:p>
                      <a:pPr algn="l">
                        <a:lnSpc>
                          <a:spcPct val="200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 ER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 ER</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3 ÈME </a:t>
                      </a:r>
                    </a:p>
                  </a:txBody>
                  <a:tcPr marL="54734" marR="54734"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b="1" dirty="0">
                          <a:solidFill>
                            <a:srgbClr val="7030A0"/>
                          </a:solidFill>
                          <a:effectLst/>
                          <a:latin typeface="+mn-lt"/>
                          <a:ea typeface="Calibri" panose="020F0502020204030204" pitchFamily="34" charset="0"/>
                          <a:cs typeface="Times New Roman" panose="02020603050405020304" pitchFamily="18" charset="0"/>
                        </a:rPr>
                        <a:t>JOUE  29 ÈME </a:t>
                      </a:r>
                    </a:p>
                    <a:p>
                      <a:pPr algn="ctr">
                        <a:lnSpc>
                          <a:spcPct val="107000"/>
                        </a:lnSpc>
                        <a:spcAft>
                          <a:spcPts val="800"/>
                        </a:spcAft>
                      </a:pPr>
                      <a:r>
                        <a:rPr lang="fr-FR" sz="1400" b="0" dirty="0">
                          <a:solidFill>
                            <a:srgbClr val="7030A0"/>
                          </a:solidFill>
                          <a:effectLst/>
                          <a:latin typeface="Verdana" panose="020B0604030504040204" pitchFamily="34" charset="0"/>
                          <a:ea typeface="Calibri" panose="020F0502020204030204" pitchFamily="34" charset="0"/>
                          <a:cs typeface="Times New Roman" panose="02020603050405020304" pitchFamily="18" charset="0"/>
                        </a:rPr>
                        <a:t>Pont de Cé</a:t>
                      </a:r>
                    </a:p>
                  </a:txBody>
                  <a:tcPr marL="54734" marR="54734" marT="0" marB="0" anchor="b"/>
                </a:tc>
                <a:extLst>
                  <a:ext uri="{0D108BD9-81ED-4DB2-BD59-A6C34878D82A}">
                    <a16:rowId xmlns:a16="http://schemas.microsoft.com/office/drawing/2014/main" val="1047052208"/>
                  </a:ext>
                </a:extLst>
              </a:tr>
              <a:tr h="658670">
                <a:tc>
                  <a:txBody>
                    <a:bodyPr/>
                    <a:lstStyle/>
                    <a:p>
                      <a:pPr algn="ctr">
                        <a:lnSpc>
                          <a:spcPct val="107000"/>
                        </a:lnSpc>
                        <a:spcAft>
                          <a:spcPts val="800"/>
                        </a:spcAft>
                      </a:pPr>
                      <a:r>
                        <a:rPr lang="fr-FR" sz="1400" dirty="0">
                          <a:solidFill>
                            <a:schemeClr val="tx1"/>
                          </a:solidFill>
                          <a:effectLst/>
                          <a:latin typeface="+mj-lt"/>
                          <a:ea typeface="Calibri" panose="020F0502020204030204" pitchFamily="34" charset="0"/>
                          <a:cs typeface="Times New Roman" panose="02020603050405020304" pitchFamily="18" charset="0"/>
                        </a:rPr>
                        <a:t>NAT TC</a:t>
                      </a:r>
                    </a:p>
                  </a:txBody>
                  <a:tcPr marL="54734" marR="54734" marT="0" marB="0" anchor="ctr"/>
                </a:tc>
                <a:tc>
                  <a:txBody>
                    <a:bodyPr/>
                    <a:lstStyle/>
                    <a:p>
                      <a:pPr algn="l">
                        <a:lnSpc>
                          <a:spcPct val="100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JOUÉ  1</a:t>
                      </a:r>
                      <a:r>
                        <a:rPr lang="fr-FR" sz="1400" b="1" baseline="30000" dirty="0">
                          <a:solidFill>
                            <a:srgbClr val="7030A0"/>
                          </a:solidFill>
                          <a:effectLst/>
                          <a:latin typeface="+mn-lt"/>
                          <a:ea typeface="Calibri" panose="020F0502020204030204" pitchFamily="34" charset="0"/>
                          <a:cs typeface="Times New Roman" panose="02020603050405020304" pitchFamily="18" charset="0"/>
                        </a:rPr>
                        <a:t>ER</a:t>
                      </a:r>
                      <a:r>
                        <a:rPr lang="fr-FR" sz="1400" b="1" dirty="0">
                          <a:solidFill>
                            <a:srgbClr val="7030A0"/>
                          </a:solidFill>
                          <a:effectLst/>
                          <a:latin typeface="+mn-lt"/>
                          <a:ea typeface="Calibri" panose="020F0502020204030204" pitchFamily="34" charset="0"/>
                          <a:cs typeface="Times New Roman" panose="02020603050405020304" pitchFamily="18" charset="0"/>
                        </a:rPr>
                        <a:t> </a:t>
                      </a:r>
                    </a:p>
                    <a:p>
                      <a:pPr algn="l">
                        <a:lnSpc>
                          <a:spcPct val="100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2 EME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 ÈRE </a:t>
                      </a:r>
                    </a:p>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3 ÈME </a:t>
                      </a:r>
                    </a:p>
                  </a:txBody>
                  <a:tcPr marL="54734" marR="54734" marT="0" marB="0" anchor="ctr"/>
                </a:tc>
                <a:tc>
                  <a:txBody>
                    <a:bodyPr/>
                    <a:lstStyle/>
                    <a:p>
                      <a:pPr algn="l">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4 EME</a:t>
                      </a:r>
                    </a:p>
                    <a:p>
                      <a:pPr algn="l">
                        <a:lnSpc>
                          <a:spcPct val="107000"/>
                        </a:lnSpc>
                        <a:spcAft>
                          <a:spcPts val="800"/>
                        </a:spcAft>
                      </a:pPr>
                      <a:r>
                        <a:rPr lang="fr-FR" sz="1400" b="1" dirty="0">
                          <a:solidFill>
                            <a:srgbClr val="FF0000"/>
                          </a:solidFill>
                          <a:effectLst/>
                          <a:latin typeface="+mn-lt"/>
                          <a:ea typeface="Calibri" panose="020F0502020204030204" pitchFamily="34" charset="0"/>
                          <a:cs typeface="Times New Roman" panose="02020603050405020304" pitchFamily="18" charset="0"/>
                        </a:rPr>
                        <a:t>LIGUEIL  8 ÈME </a:t>
                      </a:r>
                    </a:p>
                  </a:txBody>
                  <a:tcPr marL="54734" marR="54734" marT="0" marB="0" anchor="ctr"/>
                </a:tc>
                <a:tc>
                  <a:txBody>
                    <a:bodyPr/>
                    <a:lstStyle/>
                    <a:p>
                      <a:pPr algn="ctr">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JOUE 14 ÈME</a:t>
                      </a:r>
                    </a:p>
                    <a:p>
                      <a:pPr algn="ctr">
                        <a:lnSpc>
                          <a:spcPct val="107000"/>
                        </a:lnSpc>
                        <a:spcAft>
                          <a:spcPts val="800"/>
                        </a:spcAft>
                      </a:pPr>
                      <a:r>
                        <a:rPr lang="fr-FR" sz="1400" b="1" dirty="0">
                          <a:solidFill>
                            <a:srgbClr val="7030A0"/>
                          </a:solidFill>
                          <a:effectLst/>
                          <a:latin typeface="+mn-lt"/>
                          <a:ea typeface="Calibri" panose="020F0502020204030204" pitchFamily="34" charset="0"/>
                          <a:cs typeface="Times New Roman" panose="02020603050405020304" pitchFamily="18" charset="0"/>
                        </a:rPr>
                        <a:t>Chambéry</a:t>
                      </a:r>
                    </a:p>
                  </a:txBody>
                  <a:tcPr marL="54734" marR="54734" marT="0" marB="0" anchor="ctr"/>
                </a:tc>
                <a:extLst>
                  <a:ext uri="{0D108BD9-81ED-4DB2-BD59-A6C34878D82A}">
                    <a16:rowId xmlns:a16="http://schemas.microsoft.com/office/drawing/2014/main" val="3275664070"/>
                  </a:ext>
                </a:extLst>
              </a:tr>
            </a:tbl>
          </a:graphicData>
        </a:graphic>
      </p:graphicFrame>
      <p:pic>
        <p:nvPicPr>
          <p:cNvPr id="4" name="Image 3">
            <a:extLst>
              <a:ext uri="{FF2B5EF4-FFF2-40B4-BE49-F238E27FC236}">
                <a16:creationId xmlns:a16="http://schemas.microsoft.com/office/drawing/2014/main" id="{17315CF3-4062-4D5F-B3D5-1A49A678F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978" y="3920325"/>
            <a:ext cx="374068" cy="360709"/>
          </a:xfrm>
          <a:prstGeom prst="rect">
            <a:avLst/>
          </a:prstGeom>
        </p:spPr>
      </p:pic>
      <p:pic>
        <p:nvPicPr>
          <p:cNvPr id="5" name="Image 4">
            <a:extLst>
              <a:ext uri="{FF2B5EF4-FFF2-40B4-BE49-F238E27FC236}">
                <a16:creationId xmlns:a16="http://schemas.microsoft.com/office/drawing/2014/main" id="{C966DAE1-7005-44D3-9823-AF4A17D26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322" y="3015406"/>
            <a:ext cx="374068" cy="360709"/>
          </a:xfrm>
          <a:prstGeom prst="rect">
            <a:avLst/>
          </a:prstGeom>
        </p:spPr>
      </p:pic>
      <p:pic>
        <p:nvPicPr>
          <p:cNvPr id="6" name="Image 5">
            <a:extLst>
              <a:ext uri="{FF2B5EF4-FFF2-40B4-BE49-F238E27FC236}">
                <a16:creationId xmlns:a16="http://schemas.microsoft.com/office/drawing/2014/main" id="{BEBDA850-5641-4472-B70A-4BFDC4DF5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275" y="2604878"/>
            <a:ext cx="374068" cy="360709"/>
          </a:xfrm>
          <a:prstGeom prst="rect">
            <a:avLst/>
          </a:prstGeom>
        </p:spPr>
      </p:pic>
      <p:pic>
        <p:nvPicPr>
          <p:cNvPr id="7" name="Image 6">
            <a:extLst>
              <a:ext uri="{FF2B5EF4-FFF2-40B4-BE49-F238E27FC236}">
                <a16:creationId xmlns:a16="http://schemas.microsoft.com/office/drawing/2014/main" id="{88DADA93-4E29-4432-9A79-F457266B1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969" y="2170135"/>
            <a:ext cx="357374" cy="344611"/>
          </a:xfrm>
          <a:prstGeom prst="rect">
            <a:avLst/>
          </a:prstGeom>
        </p:spPr>
      </p:pic>
      <p:pic>
        <p:nvPicPr>
          <p:cNvPr id="8" name="Image 7">
            <a:extLst>
              <a:ext uri="{FF2B5EF4-FFF2-40B4-BE49-F238E27FC236}">
                <a16:creationId xmlns:a16="http://schemas.microsoft.com/office/drawing/2014/main" id="{95123C17-87E1-4FA4-B495-D91BFD843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017" y="978771"/>
            <a:ext cx="357373" cy="344610"/>
          </a:xfrm>
          <a:prstGeom prst="rect">
            <a:avLst/>
          </a:prstGeom>
        </p:spPr>
      </p:pic>
      <p:pic>
        <p:nvPicPr>
          <p:cNvPr id="9" name="Image 8">
            <a:extLst>
              <a:ext uri="{FF2B5EF4-FFF2-40B4-BE49-F238E27FC236}">
                <a16:creationId xmlns:a16="http://schemas.microsoft.com/office/drawing/2014/main" id="{B0BD41A5-36A8-46AF-8F3D-0313F0737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017" y="6014291"/>
            <a:ext cx="346279" cy="333912"/>
          </a:xfrm>
          <a:prstGeom prst="rect">
            <a:avLst/>
          </a:prstGeom>
        </p:spPr>
      </p:pic>
      <p:pic>
        <p:nvPicPr>
          <p:cNvPr id="10" name="Image 9">
            <a:extLst>
              <a:ext uri="{FF2B5EF4-FFF2-40B4-BE49-F238E27FC236}">
                <a16:creationId xmlns:a16="http://schemas.microsoft.com/office/drawing/2014/main" id="{37A540AA-FABD-438C-8975-D5EB61D51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379" y="5255383"/>
            <a:ext cx="357374" cy="344611"/>
          </a:xfrm>
          <a:prstGeom prst="rect">
            <a:avLst/>
          </a:prstGeom>
        </p:spPr>
      </p:pic>
      <p:pic>
        <p:nvPicPr>
          <p:cNvPr id="11" name="Image 10">
            <a:extLst>
              <a:ext uri="{FF2B5EF4-FFF2-40B4-BE49-F238E27FC236}">
                <a16:creationId xmlns:a16="http://schemas.microsoft.com/office/drawing/2014/main" id="{593A0FBC-0091-4FCC-919A-A834D4E48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2978" y="6272067"/>
            <a:ext cx="374067" cy="360708"/>
          </a:xfrm>
          <a:prstGeom prst="rect">
            <a:avLst/>
          </a:prstGeom>
        </p:spPr>
      </p:pic>
      <p:pic>
        <p:nvPicPr>
          <p:cNvPr id="12" name="Image 11">
            <a:extLst>
              <a:ext uri="{FF2B5EF4-FFF2-40B4-BE49-F238E27FC236}">
                <a16:creationId xmlns:a16="http://schemas.microsoft.com/office/drawing/2014/main" id="{0810EFCC-B9B6-4409-B320-99A5E5AB7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594" y="5367662"/>
            <a:ext cx="357374" cy="344611"/>
          </a:xfrm>
          <a:prstGeom prst="rect">
            <a:avLst/>
          </a:prstGeom>
        </p:spPr>
      </p:pic>
      <p:pic>
        <p:nvPicPr>
          <p:cNvPr id="13" name="Image 12">
            <a:extLst>
              <a:ext uri="{FF2B5EF4-FFF2-40B4-BE49-F238E27FC236}">
                <a16:creationId xmlns:a16="http://schemas.microsoft.com/office/drawing/2014/main" id="{5A9EE058-5AB6-4650-B602-1198368181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2924" y="978771"/>
            <a:ext cx="346279" cy="344611"/>
          </a:xfrm>
          <a:prstGeom prst="rect">
            <a:avLst/>
          </a:prstGeom>
        </p:spPr>
      </p:pic>
    </p:spTree>
    <p:extLst>
      <p:ext uri="{BB962C8B-B14F-4D97-AF65-F5344CB8AC3E}">
        <p14:creationId xmlns:p14="http://schemas.microsoft.com/office/powerpoint/2010/main" val="420240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B5801B8-DE66-4B6C-8FC9-C99CCB1BA7D0}"/>
              </a:ext>
            </a:extLst>
          </p:cNvPr>
          <p:cNvPicPr>
            <a:picLocks noChangeAspect="1"/>
          </p:cNvPicPr>
          <p:nvPr/>
        </p:nvPicPr>
        <p:blipFill rotWithShape="1">
          <a:blip r:embed="rId3">
            <a:extLst>
              <a:ext uri="{28A0092B-C50C-407E-A947-70E740481C1C}">
                <a14:useLocalDpi xmlns:a14="http://schemas.microsoft.com/office/drawing/2010/main" val="0"/>
              </a:ext>
            </a:extLst>
          </a:blip>
          <a:srcRect b="5870"/>
          <a:stretch/>
        </p:blipFill>
        <p:spPr>
          <a:xfrm>
            <a:off x="3923928" y="234305"/>
            <a:ext cx="5040560" cy="5930875"/>
          </a:xfrm>
          <a:prstGeom prst="rect">
            <a:avLst/>
          </a:prstGeom>
        </p:spPr>
      </p:pic>
      <p:sp>
        <p:nvSpPr>
          <p:cNvPr id="3" name="Espace réservé du contenu 2"/>
          <p:cNvSpPr>
            <a:spLocks noGrp="1"/>
          </p:cNvSpPr>
          <p:nvPr>
            <p:ph idx="1"/>
          </p:nvPr>
        </p:nvSpPr>
        <p:spPr>
          <a:xfrm>
            <a:off x="318356" y="234429"/>
            <a:ext cx="7349988" cy="5930875"/>
          </a:xfrm>
        </p:spPr>
        <p:txBody>
          <a:bodyPr>
            <a:normAutofit fontScale="32500" lnSpcReduction="20000"/>
          </a:bodyPr>
          <a:lstStyle/>
          <a:p>
            <a:pPr marL="0" indent="0" algn="ctr">
              <a:buNone/>
            </a:pPr>
            <a:r>
              <a:rPr lang="fr-FR" sz="5900" b="1" dirty="0"/>
              <a:t>    </a:t>
            </a:r>
          </a:p>
          <a:p>
            <a:pPr marL="0" indent="0">
              <a:buNone/>
            </a:pPr>
            <a:endParaRPr lang="fr-FR" dirty="0"/>
          </a:p>
          <a:p>
            <a:pPr marL="0" indent="0">
              <a:buNone/>
            </a:pPr>
            <a:r>
              <a:rPr lang="fr-FR" sz="11200" dirty="0">
                <a:ln w="0"/>
                <a:effectLst>
                  <a:outerShdw blurRad="38100" dist="19050" dir="2700000" algn="tl" rotWithShape="0">
                    <a:schemeClr val="dk1">
                      <a:alpha val="40000"/>
                    </a:schemeClr>
                  </a:outerShdw>
                </a:effectLst>
                <a:latin typeface="AcmeFont" pitchFamily="2" charset="0"/>
              </a:rPr>
              <a:t>COUPE FORMATION </a:t>
            </a:r>
          </a:p>
          <a:p>
            <a:pPr marL="0" indent="0">
              <a:buNone/>
            </a:pPr>
            <a:endParaRPr lang="fr-FR" sz="7400" b="1" dirty="0">
              <a:ln w="22225">
                <a:solidFill>
                  <a:schemeClr val="accent2"/>
                </a:solidFill>
                <a:prstDash val="solid"/>
              </a:ln>
              <a:solidFill>
                <a:srgbClr val="FF0000"/>
              </a:solidFill>
            </a:endParaRPr>
          </a:p>
          <a:p>
            <a:pPr marL="0" indent="0">
              <a:buNone/>
            </a:pPr>
            <a:endParaRPr lang="fr-FR" sz="7400" b="1" dirty="0">
              <a:ln w="22225">
                <a:solidFill>
                  <a:schemeClr val="accent2"/>
                </a:solidFill>
                <a:prstDash val="solid"/>
              </a:ln>
              <a:solidFill>
                <a:srgbClr val="FF0000"/>
              </a:solidFill>
            </a:endParaRPr>
          </a:p>
          <a:p>
            <a:pPr marL="0" indent="0">
              <a:buNone/>
            </a:pPr>
            <a:r>
              <a:rPr lang="fr-FR" sz="7400" b="1" dirty="0">
                <a:ln w="22225">
                  <a:solidFill>
                    <a:schemeClr val="accent2"/>
                  </a:solidFill>
                  <a:prstDash val="solid"/>
                </a:ln>
                <a:solidFill>
                  <a:srgbClr val="FF0000"/>
                </a:solidFill>
              </a:rPr>
              <a:t>ETAPE 1</a:t>
            </a:r>
          </a:p>
          <a:p>
            <a:pPr marL="0" indent="0">
              <a:buNone/>
            </a:pPr>
            <a:r>
              <a:rPr lang="fr-FR" sz="7400" b="1" dirty="0">
                <a:ln w="22225">
                  <a:solidFill>
                    <a:schemeClr val="accent2"/>
                  </a:solidFill>
                  <a:prstDash val="solid"/>
                </a:ln>
                <a:solidFill>
                  <a:srgbClr val="FF0000"/>
                </a:solidFill>
              </a:rPr>
              <a:t> </a:t>
            </a:r>
            <a:r>
              <a:rPr lang="fr-FR" sz="7400" u="sng" dirty="0">
                <a:ln w="0"/>
                <a:effectLst>
                  <a:outerShdw blurRad="38100" dist="19050" dir="2700000" algn="tl" rotWithShape="0">
                    <a:schemeClr val="dk1">
                      <a:alpha val="40000"/>
                    </a:schemeClr>
                  </a:outerShdw>
                </a:effectLst>
                <a:latin typeface="AcmeFont" pitchFamily="2" charset="0"/>
              </a:rPr>
              <a:t>départementale à LIGEUIL </a:t>
            </a:r>
            <a:r>
              <a:rPr lang="fr-FR" sz="7400" dirty="0">
                <a:ln w="0"/>
                <a:effectLst>
                  <a:outerShdw blurRad="38100" dist="19050" dir="2700000" algn="tl" rotWithShape="0">
                    <a:schemeClr val="dk1">
                      <a:alpha val="40000"/>
                    </a:schemeClr>
                  </a:outerShdw>
                </a:effectLst>
              </a:rPr>
              <a:t>:</a:t>
            </a:r>
          </a:p>
          <a:p>
            <a:pPr marL="0" indent="0">
              <a:buNone/>
            </a:pPr>
            <a:endParaRPr lang="fr-FR" sz="7400" dirty="0">
              <a:ln w="0"/>
              <a:effectLst>
                <a:outerShdw blurRad="38100" dist="19050" dir="2700000" algn="tl" rotWithShape="0">
                  <a:schemeClr val="dk1">
                    <a:alpha val="40000"/>
                  </a:schemeClr>
                </a:outerShdw>
              </a:effectLst>
            </a:endParaRPr>
          </a:p>
          <a:p>
            <a:pPr marL="0" indent="0">
              <a:buNone/>
            </a:pPr>
            <a:r>
              <a:rPr lang="fr-FR" sz="6400" dirty="0">
                <a:latin typeface="Arial" panose="020B0604020202020204" pitchFamily="34" charset="0"/>
                <a:cs typeface="Arial" panose="020B0604020202020204" pitchFamily="34" charset="0"/>
              </a:rPr>
              <a:t>Organisée le matin  des </a:t>
            </a:r>
          </a:p>
          <a:p>
            <a:pPr marL="0" indent="0">
              <a:buNone/>
            </a:pPr>
            <a:r>
              <a:rPr lang="fr-FR" sz="6400" dirty="0">
                <a:latin typeface="Arial" panose="020B0604020202020204" pitchFamily="34" charset="0"/>
                <a:cs typeface="Arial" panose="020B0604020202020204" pitchFamily="34" charset="0"/>
              </a:rPr>
              <a:t>départementaux des ensembles </a:t>
            </a:r>
          </a:p>
          <a:p>
            <a:pPr marL="0" indent="0">
              <a:buNone/>
            </a:pPr>
            <a:r>
              <a:rPr lang="fr-FR" sz="3400" dirty="0">
                <a:latin typeface="Arial" panose="020B0604020202020204" pitchFamily="34" charset="0"/>
                <a:cs typeface="Arial" panose="020B0604020202020204" pitchFamily="34" charset="0"/>
              </a:rPr>
              <a:t> </a:t>
            </a:r>
          </a:p>
          <a:p>
            <a:pPr marL="0" indent="0">
              <a:buNone/>
            </a:pPr>
            <a:r>
              <a:rPr lang="fr-FR" sz="7400" b="1" dirty="0">
                <a:ln w="22225">
                  <a:solidFill>
                    <a:schemeClr val="accent2"/>
                  </a:solidFill>
                  <a:prstDash val="solid"/>
                </a:ln>
                <a:solidFill>
                  <a:srgbClr val="FF0000"/>
                </a:solidFill>
              </a:rPr>
              <a:t>ETAPE  2 </a:t>
            </a:r>
          </a:p>
          <a:p>
            <a:pPr marL="0" indent="0">
              <a:buNone/>
            </a:pPr>
            <a:r>
              <a:rPr lang="fr-FR" sz="7400" b="1" dirty="0">
                <a:ln w="22225">
                  <a:solidFill>
                    <a:schemeClr val="accent2"/>
                  </a:solidFill>
                  <a:prstDash val="solid"/>
                </a:ln>
                <a:solidFill>
                  <a:srgbClr val="FF0000"/>
                </a:solidFill>
              </a:rPr>
              <a:t> </a:t>
            </a:r>
            <a:r>
              <a:rPr lang="fr-FR" sz="7400" u="sng" dirty="0">
                <a:ln w="0"/>
                <a:effectLst>
                  <a:outerShdw blurRad="38100" dist="19050" dir="2700000" algn="tl" rotWithShape="0">
                    <a:schemeClr val="dk1">
                      <a:alpha val="40000"/>
                    </a:schemeClr>
                  </a:outerShdw>
                </a:effectLst>
                <a:latin typeface="AcmeFont" pitchFamily="2" charset="0"/>
              </a:rPr>
              <a:t>régionale JOUE LES TOURS: </a:t>
            </a:r>
          </a:p>
          <a:p>
            <a:pPr marL="0" indent="0">
              <a:buNone/>
            </a:pPr>
            <a:endParaRPr lang="fr-FR" sz="3700" b="1" dirty="0">
              <a:ln w="22225">
                <a:solidFill>
                  <a:schemeClr val="accent2"/>
                </a:solidFill>
                <a:prstDash val="solid"/>
              </a:ln>
              <a:solidFill>
                <a:schemeClr val="accent2">
                  <a:lumMod val="40000"/>
                  <a:lumOff val="60000"/>
                </a:schemeClr>
              </a:solidFill>
            </a:endParaRPr>
          </a:p>
          <a:p>
            <a:pPr marL="0" indent="0">
              <a:buNone/>
            </a:pPr>
            <a:r>
              <a:rPr lang="fr-FR" sz="7200" dirty="0">
                <a:latin typeface="Arial" panose="020B0604020202020204" pitchFamily="34" charset="0"/>
                <a:cs typeface="Arial" panose="020B0604020202020204" pitchFamily="34" charset="0"/>
              </a:rPr>
              <a:t>Chaque gymnaste </a:t>
            </a:r>
          </a:p>
          <a:p>
            <a:pPr marL="0" indent="0">
              <a:buNone/>
            </a:pPr>
            <a:r>
              <a:rPr lang="fr-FR" sz="7200" dirty="0">
                <a:latin typeface="Arial" panose="020B0604020202020204" pitchFamily="34" charset="0"/>
                <a:cs typeface="Arial" panose="020B0604020202020204" pitchFamily="34" charset="0"/>
              </a:rPr>
              <a:t>a reçu un diplôme </a:t>
            </a:r>
            <a:endParaRPr lang="fr-FR" sz="4400" dirty="0"/>
          </a:p>
          <a:p>
            <a:pPr marL="0" indent="0">
              <a:buNone/>
            </a:pPr>
            <a:endParaRPr lang="fr-FR" sz="4400" dirty="0"/>
          </a:p>
          <a:p>
            <a:pPr marL="0" indent="0">
              <a:buNone/>
            </a:pPr>
            <a:r>
              <a:rPr lang="fr-FR" sz="4400" dirty="0"/>
              <a:t> </a:t>
            </a:r>
          </a:p>
          <a:p>
            <a:pPr marL="0" indent="0">
              <a:buNone/>
            </a:pPr>
            <a:endParaRPr lang="fr-FR" dirty="0"/>
          </a:p>
          <a:p>
            <a:pPr marL="0" indent="0">
              <a:buNone/>
            </a:pPr>
            <a:endParaRPr lang="fr-FR" sz="3600" dirty="0"/>
          </a:p>
          <a:p>
            <a:pPr marL="0" indent="0">
              <a:buNone/>
            </a:pPr>
            <a:r>
              <a:rPr lang="fr-FR" sz="3600" dirty="0"/>
              <a:t>		</a:t>
            </a:r>
          </a:p>
          <a:p>
            <a:pPr marL="0" indent="0">
              <a:buNone/>
            </a:pPr>
            <a:endParaRPr lang="fr-FR" dirty="0"/>
          </a:p>
        </p:txBody>
      </p:sp>
    </p:spTree>
    <p:extLst>
      <p:ext uri="{BB962C8B-B14F-4D97-AF65-F5344CB8AC3E}">
        <p14:creationId xmlns:p14="http://schemas.microsoft.com/office/powerpoint/2010/main" val="21367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3">
            <a:extLst>
              <a:ext uri="{FF2B5EF4-FFF2-40B4-BE49-F238E27FC236}">
                <a16:creationId xmlns:a16="http://schemas.microsoft.com/office/drawing/2014/main" id="{9E45A9A9-CACA-4A1F-A6E7-5C015A9303FB}"/>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880" r="14518"/>
          <a:stretch/>
        </p:blipFill>
        <p:spPr>
          <a:xfrm>
            <a:off x="3187983" y="235553"/>
            <a:ext cx="5804257" cy="6299468"/>
          </a:xfrm>
          <a:prstGeom prst="rect">
            <a:avLst/>
          </a:prstGeom>
        </p:spPr>
      </p:pic>
      <p:sp>
        <p:nvSpPr>
          <p:cNvPr id="2" name="Titre 1">
            <a:extLst>
              <a:ext uri="{FF2B5EF4-FFF2-40B4-BE49-F238E27FC236}">
                <a16:creationId xmlns:a16="http://schemas.microsoft.com/office/drawing/2014/main" id="{3BFCD5F6-BB1E-4817-B9BF-27D7064873B0}"/>
              </a:ext>
            </a:extLst>
          </p:cNvPr>
          <p:cNvSpPr>
            <a:spLocks noGrp="1"/>
          </p:cNvSpPr>
          <p:nvPr>
            <p:ph type="title"/>
          </p:nvPr>
        </p:nvSpPr>
        <p:spPr>
          <a:xfrm>
            <a:off x="151760" y="1124744"/>
            <a:ext cx="3590428" cy="6120680"/>
          </a:xfrm>
        </p:spPr>
        <p:txBody>
          <a:bodyPr vert="horz" lIns="91440" tIns="45720" rIns="91440" bIns="45720" rtlCol="0" anchor="b">
            <a:normAutofit fontScale="90000"/>
          </a:bodyPr>
          <a:lstStyle/>
          <a:p>
            <a:pPr marL="457200" indent="-457200"/>
            <a:br>
              <a:rPr lang="en-US" sz="36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36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3600" b="1" kern="1200" cap="all" spc="200" baseline="0" dirty="0">
                <a:ln w="22225">
                  <a:solidFill>
                    <a:schemeClr val="accent2"/>
                  </a:solidFill>
                  <a:prstDash val="solid"/>
                </a:ln>
                <a:solidFill>
                  <a:schemeClr val="tx1">
                    <a:lumMod val="95000"/>
                    <a:lumOff val="5000"/>
                  </a:schemeClr>
                </a:solidFill>
                <a:latin typeface="+mj-lt"/>
                <a:ea typeface="+mj-ea"/>
                <a:cs typeface="+mj-cs"/>
              </a:rPr>
              <a:t>REPARTITION DES ENGAGEES   CF </a:t>
            </a:r>
            <a:br>
              <a:rPr lang="en-US" sz="36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36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8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2200" b="1" u="sng" kern="1200" cap="all" spc="200" baseline="0" dirty="0">
                <a:ln w="22225">
                  <a:solidFill>
                    <a:schemeClr val="accent2"/>
                  </a:solidFill>
                  <a:prstDash val="solid"/>
                </a:ln>
                <a:solidFill>
                  <a:schemeClr val="tx1">
                    <a:lumMod val="95000"/>
                    <a:lumOff val="5000"/>
                  </a:schemeClr>
                </a:solidFill>
                <a:latin typeface="+mj-lt"/>
                <a:ea typeface="+mj-ea"/>
                <a:cs typeface="+mj-cs"/>
              </a:rPr>
              <a:t>COUPE FORMATION </a:t>
            </a:r>
            <a:r>
              <a:rPr lang="en-US" b="1" u="sng" kern="1200" cap="all" spc="200" baseline="0" dirty="0">
                <a:ln w="22225">
                  <a:solidFill>
                    <a:schemeClr val="accent2"/>
                  </a:solidFill>
                  <a:prstDash val="solid"/>
                </a:ln>
                <a:solidFill>
                  <a:schemeClr val="tx1">
                    <a:lumMod val="95000"/>
                    <a:lumOff val="5000"/>
                  </a:schemeClr>
                </a:solidFill>
                <a:latin typeface="+mj-lt"/>
                <a:ea typeface="+mj-ea"/>
                <a:cs typeface="+mj-cs"/>
              </a:rPr>
              <a:t>2</a:t>
            </a:r>
            <a: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t> :7</a:t>
            </a:r>
            <a:b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t>JOUE LES TOURS </a:t>
            </a:r>
            <a:r>
              <a:rPr lang="en-US" sz="2800" b="1" spc="200" dirty="0">
                <a:ln w="22225">
                  <a:solidFill>
                    <a:schemeClr val="accent2"/>
                  </a:solidFill>
                  <a:prstDash val="solid"/>
                </a:ln>
              </a:rPr>
              <a:t>:3</a:t>
            </a:r>
            <a:b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t>LIGUEIL :4</a:t>
            </a:r>
            <a:b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t>6 sur 7 re</a:t>
            </a:r>
            <a:r>
              <a:rPr lang="fr-FR" sz="2800" b="1" kern="1200" cap="all" spc="200" baseline="0" dirty="0" err="1">
                <a:ln w="22225">
                  <a:solidFill>
                    <a:schemeClr val="accent2"/>
                  </a:solidFill>
                  <a:prstDash val="solid"/>
                </a:ln>
                <a:solidFill>
                  <a:schemeClr val="tx1">
                    <a:lumMod val="95000"/>
                    <a:lumOff val="5000"/>
                  </a:schemeClr>
                </a:solidFill>
                <a:latin typeface="+mj-lt"/>
                <a:ea typeface="+mj-ea"/>
                <a:cs typeface="+mj-cs"/>
              </a:rPr>
              <a:t>çues</a:t>
            </a:r>
            <a:br>
              <a:rPr lang="en-US" sz="28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800" kern="1200" cap="all" spc="200" baseline="0" dirty="0">
                <a:solidFill>
                  <a:schemeClr val="tx1">
                    <a:lumMod val="95000"/>
                    <a:lumOff val="5000"/>
                  </a:schemeClr>
                </a:solidFill>
                <a:latin typeface="+mj-lt"/>
                <a:ea typeface="+mj-ea"/>
                <a:cs typeface="+mj-cs"/>
              </a:rPr>
            </a:br>
            <a:br>
              <a:rPr lang="en-US" sz="1800" kern="1200" cap="all" spc="200" baseline="0" dirty="0">
                <a:solidFill>
                  <a:schemeClr val="tx1">
                    <a:lumMod val="95000"/>
                    <a:lumOff val="5000"/>
                  </a:schemeClr>
                </a:solidFill>
                <a:latin typeface="+mj-lt"/>
                <a:ea typeface="+mj-ea"/>
                <a:cs typeface="+mj-cs"/>
              </a:rPr>
            </a:br>
            <a:r>
              <a:rPr lang="en-US" sz="2200" b="1" u="sng" kern="1200" cap="all" spc="200" baseline="0" dirty="0">
                <a:ln w="22225">
                  <a:solidFill>
                    <a:schemeClr val="accent2"/>
                  </a:solidFill>
                  <a:prstDash val="solid"/>
                </a:ln>
                <a:solidFill>
                  <a:schemeClr val="tx1">
                    <a:lumMod val="95000"/>
                    <a:lumOff val="5000"/>
                  </a:schemeClr>
                </a:solidFill>
                <a:latin typeface="+mj-lt"/>
                <a:ea typeface="+mj-ea"/>
                <a:cs typeface="+mj-cs"/>
              </a:rPr>
              <a:t>COUPE FORMATION </a:t>
            </a:r>
            <a:r>
              <a:rPr lang="en-US" sz="4900" b="1" u="sng" kern="1200" cap="all" spc="200" baseline="0" dirty="0">
                <a:ln w="22225">
                  <a:solidFill>
                    <a:schemeClr val="accent2"/>
                  </a:solidFill>
                  <a:prstDash val="solid"/>
                </a:ln>
                <a:solidFill>
                  <a:schemeClr val="tx1">
                    <a:lumMod val="95000"/>
                    <a:lumOff val="5000"/>
                  </a:schemeClr>
                </a:solidFill>
                <a:latin typeface="+mj-lt"/>
                <a:ea typeface="+mj-ea"/>
                <a:cs typeface="+mj-cs"/>
              </a:rPr>
              <a:t>3</a:t>
            </a:r>
            <a:r>
              <a:rPr lang="en-US" sz="2200" b="1" u="sng" kern="1200" cap="all" spc="200" baseline="0" dirty="0">
                <a:ln w="22225">
                  <a:solidFill>
                    <a:schemeClr val="accent2"/>
                  </a:solidFill>
                  <a:prstDash val="solid"/>
                </a:ln>
                <a:solidFill>
                  <a:schemeClr val="tx1">
                    <a:lumMod val="95000"/>
                    <a:lumOff val="5000"/>
                  </a:schemeClr>
                </a:solidFill>
                <a:latin typeface="+mj-lt"/>
                <a:ea typeface="+mj-ea"/>
                <a:cs typeface="+mj-cs"/>
              </a:rPr>
              <a:t> </a:t>
            </a:r>
            <a: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t>:5</a:t>
            </a:r>
            <a:b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800" b="1" u="sng"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t>JOUE LES TOURS: 5</a:t>
            </a:r>
            <a:b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t>LIGUEIL :0</a:t>
            </a:r>
            <a:b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br>
            <a:r>
              <a:rPr lang="en-US" sz="3200" b="1" kern="1200" cap="none" spc="200" baseline="0" dirty="0" err="1">
                <a:ln w="22225">
                  <a:solidFill>
                    <a:schemeClr val="accent2"/>
                  </a:solidFill>
                  <a:prstDash val="solid"/>
                </a:ln>
                <a:solidFill>
                  <a:schemeClr val="tx1">
                    <a:lumMod val="95000"/>
                    <a:lumOff val="5000"/>
                  </a:schemeClr>
                </a:solidFill>
                <a:latin typeface="+mj-lt"/>
                <a:ea typeface="+mj-ea"/>
                <a:cs typeface="+mj-cs"/>
              </a:rPr>
              <a:t>toutes</a:t>
            </a:r>
            <a:r>
              <a:rPr lang="en-US" sz="3200" b="1" kern="1200" cap="none" spc="200" baseline="0" dirty="0">
                <a:ln w="22225">
                  <a:solidFill>
                    <a:schemeClr val="accent2"/>
                  </a:solidFill>
                  <a:prstDash val="solid"/>
                </a:ln>
                <a:solidFill>
                  <a:schemeClr val="tx1">
                    <a:lumMod val="95000"/>
                    <a:lumOff val="5000"/>
                  </a:schemeClr>
                </a:solidFill>
                <a:latin typeface="+mj-lt"/>
                <a:ea typeface="+mj-ea"/>
                <a:cs typeface="+mj-cs"/>
              </a:rPr>
              <a:t> re</a:t>
            </a:r>
            <a:r>
              <a:rPr lang="fr-FR" sz="3200" b="1" kern="1200" cap="none" spc="200" baseline="0" dirty="0">
                <a:ln w="22225">
                  <a:solidFill>
                    <a:schemeClr val="accent2"/>
                  </a:solidFill>
                  <a:prstDash val="solid"/>
                </a:ln>
                <a:solidFill>
                  <a:schemeClr val="tx1">
                    <a:lumMod val="95000"/>
                    <a:lumOff val="5000"/>
                  </a:schemeClr>
                </a:solidFill>
                <a:latin typeface="+mj-lt"/>
                <a:ea typeface="+mj-ea"/>
                <a:cs typeface="+mj-cs"/>
              </a:rPr>
              <a:t>ç</a:t>
            </a:r>
            <a:r>
              <a:rPr lang="en-US" sz="3200" b="1" kern="1200" cap="none" spc="200" baseline="0" dirty="0" err="1">
                <a:ln w="22225">
                  <a:solidFill>
                    <a:schemeClr val="accent2"/>
                  </a:solidFill>
                  <a:prstDash val="solid"/>
                </a:ln>
                <a:solidFill>
                  <a:schemeClr val="tx1">
                    <a:lumMod val="95000"/>
                    <a:lumOff val="5000"/>
                  </a:schemeClr>
                </a:solidFill>
                <a:latin typeface="+mj-lt"/>
                <a:ea typeface="+mj-ea"/>
                <a:cs typeface="+mj-cs"/>
              </a:rPr>
              <a:t>ues</a:t>
            </a:r>
            <a:br>
              <a:rPr lang="en-US" sz="31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800" b="1" kern="1200" cap="all" spc="200" baseline="0" dirty="0">
                <a:ln w="22225">
                  <a:solidFill>
                    <a:schemeClr val="accent2"/>
                  </a:solidFill>
                  <a:prstDash val="solid"/>
                </a:ln>
                <a:solidFill>
                  <a:schemeClr val="tx1">
                    <a:lumMod val="95000"/>
                    <a:lumOff val="5000"/>
                  </a:schemeClr>
                </a:solidFill>
                <a:latin typeface="+mj-lt"/>
                <a:ea typeface="+mj-ea"/>
                <a:cs typeface="+mj-cs"/>
              </a:rPr>
            </a:br>
            <a:br>
              <a:rPr lang="en-US" sz="1200" kern="1200" cap="all" spc="200" baseline="0" dirty="0">
                <a:solidFill>
                  <a:schemeClr val="tx1">
                    <a:lumMod val="95000"/>
                    <a:lumOff val="5000"/>
                  </a:schemeClr>
                </a:solidFill>
                <a:latin typeface="+mj-lt"/>
                <a:ea typeface="+mj-ea"/>
                <a:cs typeface="+mj-cs"/>
              </a:rPr>
            </a:br>
            <a:r>
              <a:rPr lang="en-US" sz="1200" kern="1200" cap="all" spc="200" baseline="0" dirty="0">
                <a:solidFill>
                  <a:schemeClr val="tx1">
                    <a:lumMod val="95000"/>
                    <a:lumOff val="5000"/>
                  </a:schemeClr>
                </a:solidFill>
                <a:latin typeface="+mj-lt"/>
                <a:ea typeface="+mj-ea"/>
                <a:cs typeface="+mj-cs"/>
              </a:rPr>
              <a:t>      </a:t>
            </a:r>
          </a:p>
        </p:txBody>
      </p:sp>
      <p:sp>
        <p:nvSpPr>
          <p:cNvPr id="11" name="Rectangle 10">
            <a:extLst>
              <a:ext uri="{FF2B5EF4-FFF2-40B4-BE49-F238E27FC236}">
                <a16:creationId xmlns:a16="http://schemas.microsoft.com/office/drawing/2014/main" id="{06AD1455-9652-4015-BB4E-96C2CE145BC1}"/>
              </a:ext>
            </a:extLst>
          </p:cNvPr>
          <p:cNvSpPr/>
          <p:nvPr/>
        </p:nvSpPr>
        <p:spPr>
          <a:xfrm>
            <a:off x="8388424" y="6178506"/>
            <a:ext cx="614679" cy="417177"/>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88122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F80C3935-0063-4699-A929-D7AF98585257}"/>
              </a:ext>
            </a:extLst>
          </p:cNvPr>
          <p:cNvGraphicFramePr>
            <a:graphicFrameLocks/>
          </p:cNvGraphicFramePr>
          <p:nvPr/>
        </p:nvGraphicFramePr>
        <p:xfrm>
          <a:off x="1043608" y="548680"/>
          <a:ext cx="7200800" cy="59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6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A69FD-95E5-4617-82FA-341084758FDF}"/>
              </a:ext>
            </a:extLst>
          </p:cNvPr>
          <p:cNvSpPr>
            <a:spLocks noGrp="1"/>
          </p:cNvSpPr>
          <p:nvPr>
            <p:ph type="title"/>
          </p:nvPr>
        </p:nvSpPr>
        <p:spPr/>
        <p:txBody>
          <a:bodyPr/>
          <a:lstStyle/>
          <a:p>
            <a:pPr algn="ctr"/>
            <a:r>
              <a:rPr lang="fr-FR" b="1" cap="none" dirty="0">
                <a:ln w="22225">
                  <a:solidFill>
                    <a:schemeClr val="accent2"/>
                  </a:solidFill>
                  <a:prstDash val="solid"/>
                </a:ln>
                <a:solidFill>
                  <a:schemeClr val="accent2">
                    <a:lumMod val="40000"/>
                    <a:lumOff val="60000"/>
                  </a:schemeClr>
                </a:solidFill>
              </a:rPr>
              <a:t>LES STAGES</a:t>
            </a:r>
          </a:p>
        </p:txBody>
      </p:sp>
      <p:sp>
        <p:nvSpPr>
          <p:cNvPr id="3" name="Espace réservé du contenu 2">
            <a:extLst>
              <a:ext uri="{FF2B5EF4-FFF2-40B4-BE49-F238E27FC236}">
                <a16:creationId xmlns:a16="http://schemas.microsoft.com/office/drawing/2014/main" id="{787AAD0B-3E4B-456C-99F7-6C92E3B4AAA9}"/>
              </a:ext>
            </a:extLst>
          </p:cNvPr>
          <p:cNvSpPr>
            <a:spLocks noGrp="1"/>
          </p:cNvSpPr>
          <p:nvPr>
            <p:ph idx="1"/>
          </p:nvPr>
        </p:nvSpPr>
        <p:spPr>
          <a:xfrm>
            <a:off x="971600" y="1556792"/>
            <a:ext cx="7521371" cy="4896544"/>
          </a:xfrm>
        </p:spPr>
        <p:txBody>
          <a:bodyPr>
            <a:normAutofit/>
          </a:bodyPr>
          <a:lstStyle/>
          <a:p>
            <a:pPr marL="0" indent="0">
              <a:buNone/>
            </a:pPr>
            <a:endParaRPr lang="fr-FR" dirty="0"/>
          </a:p>
          <a:p>
            <a:endParaRPr lang="fr-FR" sz="3200" b="1" dirty="0">
              <a:solidFill>
                <a:schemeClr val="accent2">
                  <a:lumMod val="50000"/>
                </a:schemeClr>
              </a:solidFill>
            </a:endParaRPr>
          </a:p>
          <a:p>
            <a:pPr marL="0" indent="0" algn="ctr">
              <a:buNone/>
            </a:pPr>
            <a:r>
              <a:rPr lang="fr-FR" b="1" dirty="0"/>
              <a:t>STAGE</a:t>
            </a:r>
            <a:r>
              <a:rPr lang="fr-FR" dirty="0"/>
              <a:t> </a:t>
            </a:r>
            <a:r>
              <a:rPr lang="fr-FR" dirty="0">
                <a:solidFill>
                  <a:schemeClr val="accent2">
                    <a:lumMod val="75000"/>
                  </a:schemeClr>
                </a:solidFill>
                <a:latin typeface="Bastion" pitchFamily="2" charset="0"/>
              </a:rPr>
              <a:t>DEPARTEMENTAL pour les INDIVIDUELLES </a:t>
            </a:r>
            <a:r>
              <a:rPr lang="fr-FR" dirty="0"/>
              <a:t>: </a:t>
            </a:r>
          </a:p>
          <a:p>
            <a:pPr algn="ctr"/>
            <a:r>
              <a:rPr lang="fr-FR" dirty="0"/>
              <a:t>26 OCTOBRE JOUE LES TOURS </a:t>
            </a:r>
          </a:p>
          <a:p>
            <a:pPr marL="0" indent="0" algn="ctr">
              <a:buNone/>
            </a:pPr>
            <a:r>
              <a:rPr lang="fr-FR" b="1" dirty="0"/>
              <a:t>     </a:t>
            </a:r>
          </a:p>
          <a:p>
            <a:pPr marL="0" indent="0" algn="ctr">
              <a:buNone/>
            </a:pPr>
            <a:endParaRPr lang="fr-FR" b="1" dirty="0"/>
          </a:p>
          <a:p>
            <a:r>
              <a:rPr lang="fr-FR" dirty="0"/>
              <a:t> </a:t>
            </a:r>
            <a:r>
              <a:rPr lang="fr-FR" b="1" dirty="0"/>
              <a:t>STAGE</a:t>
            </a:r>
            <a:r>
              <a:rPr lang="fr-FR" dirty="0"/>
              <a:t> </a:t>
            </a:r>
            <a:r>
              <a:rPr lang="fr-FR" dirty="0">
                <a:solidFill>
                  <a:schemeClr val="accent2">
                    <a:lumMod val="75000"/>
                  </a:schemeClr>
                </a:solidFill>
                <a:latin typeface="Bastion" pitchFamily="2" charset="0"/>
              </a:rPr>
              <a:t>DEPARTEMENTAL pour les  ENSEMBLES et DUOS </a:t>
            </a:r>
            <a:r>
              <a:rPr lang="fr-FR" dirty="0"/>
              <a:t>: </a:t>
            </a:r>
          </a:p>
          <a:p>
            <a:r>
              <a:rPr lang="fr-FR" dirty="0"/>
              <a:t>                                               2 MARS LIGEUIL </a:t>
            </a:r>
          </a:p>
        </p:txBody>
      </p:sp>
    </p:spTree>
    <p:extLst>
      <p:ext uri="{BB962C8B-B14F-4D97-AF65-F5344CB8AC3E}">
        <p14:creationId xmlns:p14="http://schemas.microsoft.com/office/powerpoint/2010/main" val="25033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3E8ACE-6550-4D12-9FD6-0EF77A6573C0}"/>
              </a:ext>
            </a:extLst>
          </p:cNvPr>
          <p:cNvPicPr>
            <a:picLocks noChangeAspect="1"/>
          </p:cNvPicPr>
          <p:nvPr/>
        </p:nvPicPr>
        <p:blipFill>
          <a:blip r:embed="rId3"/>
          <a:stretch>
            <a:fillRect/>
          </a:stretch>
        </p:blipFill>
        <p:spPr>
          <a:xfrm>
            <a:off x="5562600" y="877433"/>
            <a:ext cx="3271365" cy="3271365"/>
          </a:xfrm>
          <a:prstGeom prst="rect">
            <a:avLst/>
          </a:prstGeom>
        </p:spPr>
      </p:pic>
      <p:sp>
        <p:nvSpPr>
          <p:cNvPr id="7" name="Rectangle 6">
            <a:extLst>
              <a:ext uri="{FF2B5EF4-FFF2-40B4-BE49-F238E27FC236}">
                <a16:creationId xmlns:a16="http://schemas.microsoft.com/office/drawing/2014/main" id="{7241766B-C4B7-4A5C-A3E1-D45232F7AF52}"/>
              </a:ext>
            </a:extLst>
          </p:cNvPr>
          <p:cNvSpPr/>
          <p:nvPr/>
        </p:nvSpPr>
        <p:spPr>
          <a:xfrm>
            <a:off x="2444527" y="304800"/>
            <a:ext cx="4254947"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Rapport moral</a:t>
            </a:r>
          </a:p>
        </p:txBody>
      </p:sp>
      <p:sp>
        <p:nvSpPr>
          <p:cNvPr id="8" name="object 4">
            <a:extLst>
              <a:ext uri="{FF2B5EF4-FFF2-40B4-BE49-F238E27FC236}">
                <a16:creationId xmlns:a16="http://schemas.microsoft.com/office/drawing/2014/main" id="{EFDE4749-6915-4D10-B397-53801F9847E4}"/>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9" name="object 5">
            <a:extLst>
              <a:ext uri="{FF2B5EF4-FFF2-40B4-BE49-F238E27FC236}">
                <a16:creationId xmlns:a16="http://schemas.microsoft.com/office/drawing/2014/main" id="{4AE4E701-7F6A-4890-B91B-2F214F068BC6}"/>
              </a:ext>
            </a:extLst>
          </p:cNvPr>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10" name="ZoneTexte 9">
            <a:extLst>
              <a:ext uri="{FF2B5EF4-FFF2-40B4-BE49-F238E27FC236}">
                <a16:creationId xmlns:a16="http://schemas.microsoft.com/office/drawing/2014/main" id="{8A31EAD1-FAC9-4D75-8B8E-32B939E80497}"/>
              </a:ext>
            </a:extLst>
          </p:cNvPr>
          <p:cNvSpPr txBox="1"/>
          <p:nvPr/>
        </p:nvSpPr>
        <p:spPr>
          <a:xfrm>
            <a:off x="914401" y="2154137"/>
            <a:ext cx="3048000" cy="523220"/>
          </a:xfrm>
          <a:prstGeom prst="rect">
            <a:avLst/>
          </a:prstGeom>
          <a:noFill/>
        </p:spPr>
        <p:txBody>
          <a:bodyPr wrap="square" rtlCol="0">
            <a:spAutoFit/>
          </a:bodyPr>
          <a:lstStyle/>
          <a:p>
            <a:r>
              <a:rPr lang="fr-FR" sz="2800" dirty="0">
                <a:solidFill>
                  <a:schemeClr val="accent5">
                    <a:lumMod val="50000"/>
                  </a:schemeClr>
                </a:solidFill>
              </a:rPr>
              <a:t>Saison 2023/2024</a:t>
            </a:r>
          </a:p>
        </p:txBody>
      </p:sp>
      <p:sp>
        <p:nvSpPr>
          <p:cNvPr id="2" name="Espace réservé du numéro de diapositive 1">
            <a:extLst>
              <a:ext uri="{FF2B5EF4-FFF2-40B4-BE49-F238E27FC236}">
                <a16:creationId xmlns:a16="http://schemas.microsoft.com/office/drawing/2014/main" id="{DF977786-7B97-4FCE-97AE-18937B150AC5}"/>
              </a:ext>
            </a:extLst>
          </p:cNvPr>
          <p:cNvSpPr>
            <a:spLocks noGrp="1"/>
          </p:cNvSpPr>
          <p:nvPr>
            <p:ph type="sldNum" sz="quarter" idx="7"/>
          </p:nvPr>
        </p:nvSpPr>
        <p:spPr/>
        <p:txBody>
          <a:bodyPr/>
          <a:lstStyle/>
          <a:p>
            <a:fld id="{B6F15528-21DE-4FAA-801E-634DDDAF4B2B}" type="slidenum">
              <a:rPr lang="fr-FR" smtClean="0"/>
              <a:t>4</a:t>
            </a:fld>
            <a:endParaRPr lang="fr-FR"/>
          </a:p>
        </p:txBody>
      </p:sp>
      <p:pic>
        <p:nvPicPr>
          <p:cNvPr id="12" name="Image 11">
            <a:hlinkClick r:id="rId4" action="ppaction://hlinkfile"/>
            <a:extLst>
              <a:ext uri="{FF2B5EF4-FFF2-40B4-BE49-F238E27FC236}">
                <a16:creationId xmlns:a16="http://schemas.microsoft.com/office/drawing/2014/main" id="{34FF6A59-D76E-456C-969A-32499D994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063786"/>
            <a:ext cx="4254947" cy="2170023"/>
          </a:xfrm>
          <a:prstGeom prst="rect">
            <a:avLst/>
          </a:prstGeom>
        </p:spPr>
      </p:pic>
      <p:sp>
        <p:nvSpPr>
          <p:cNvPr id="13" name="Rectangle 12">
            <a:extLst>
              <a:ext uri="{FF2B5EF4-FFF2-40B4-BE49-F238E27FC236}">
                <a16:creationId xmlns:a16="http://schemas.microsoft.com/office/drawing/2014/main" id="{D34499E0-2F82-4CC5-A8B6-DA9D75CA4782}"/>
              </a:ext>
            </a:extLst>
          </p:cNvPr>
          <p:cNvSpPr/>
          <p:nvPr/>
        </p:nvSpPr>
        <p:spPr>
          <a:xfrm>
            <a:off x="4648200" y="51054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spTree>
    <p:extLst>
      <p:ext uri="{BB962C8B-B14F-4D97-AF65-F5344CB8AC3E}">
        <p14:creationId xmlns:p14="http://schemas.microsoft.com/office/powerpoint/2010/main" val="3475470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4199A2-2EA4-C35D-AB6E-55A93508D88E}"/>
              </a:ext>
            </a:extLst>
          </p:cNvPr>
          <p:cNvPicPr>
            <a:picLocks noChangeAspect="1"/>
          </p:cNvPicPr>
          <p:nvPr/>
        </p:nvPicPr>
        <p:blipFill>
          <a:blip r:embed="rId3"/>
          <a:srcRect t="28772" b="14978"/>
          <a:stretch/>
        </p:blipFill>
        <p:spPr>
          <a:xfrm>
            <a:off x="3275856" y="1188368"/>
            <a:ext cx="5568614" cy="4176464"/>
          </a:xfrm>
          <a:prstGeom prst="rect">
            <a:avLst/>
          </a:prstGeom>
        </p:spPr>
      </p:pic>
      <p:sp>
        <p:nvSpPr>
          <p:cNvPr id="3" name="AutoShape 2">
            <a:extLst>
              <a:ext uri="{FF2B5EF4-FFF2-40B4-BE49-F238E27FC236}">
                <a16:creationId xmlns:a16="http://schemas.microsoft.com/office/drawing/2014/main" id="{B95B3C74-FAF2-BE16-EACD-F86E3DDEFFC0}"/>
              </a:ext>
            </a:extLst>
          </p:cNvPr>
          <p:cNvSpPr>
            <a:spLocks noChangeAspect="1" noChangeArrowheads="1"/>
          </p:cNvSpPr>
          <p:nvPr/>
        </p:nvSpPr>
        <p:spPr bwMode="auto">
          <a:xfrm>
            <a:off x="4419600" y="3276600"/>
            <a:ext cx="800472" cy="8004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a:extLst>
              <a:ext uri="{FF2B5EF4-FFF2-40B4-BE49-F238E27FC236}">
                <a16:creationId xmlns:a16="http://schemas.microsoft.com/office/drawing/2014/main" id="{A58139AC-7648-74AA-C1AD-99AF61B875D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a:extLst>
              <a:ext uri="{FF2B5EF4-FFF2-40B4-BE49-F238E27FC236}">
                <a16:creationId xmlns:a16="http://schemas.microsoft.com/office/drawing/2014/main" id="{244F1C37-B4CC-E42F-FFDC-13CDDAD7D6F3}"/>
              </a:ext>
            </a:extLst>
          </p:cNvPr>
          <p:cNvSpPr txBox="1"/>
          <p:nvPr/>
        </p:nvSpPr>
        <p:spPr>
          <a:xfrm>
            <a:off x="323528" y="332656"/>
            <a:ext cx="3096344" cy="5748690"/>
          </a:xfrm>
          <a:prstGeom prst="rect">
            <a:avLst/>
          </a:prstGeom>
          <a:noFill/>
        </p:spPr>
        <p:txBody>
          <a:bodyPr wrap="square">
            <a:spAutoFit/>
          </a:bodyPr>
          <a:lstStyle/>
          <a:p>
            <a:pPr algn="ctr">
              <a:lnSpc>
                <a:spcPct val="107000"/>
              </a:lnSpc>
              <a:spcAft>
                <a:spcPts val="800"/>
              </a:spcAft>
            </a:pPr>
            <a:r>
              <a:rPr lang="fr-FR" sz="1800" dirty="0">
                <a:effectLst/>
                <a:latin typeface="Verdana" panose="020B0604030504040204" pitchFamily="34" charset="0"/>
                <a:ea typeface="Calibri" panose="020F0502020204030204" pitchFamily="34" charset="0"/>
                <a:cs typeface="Times New Roman" panose="02020603050405020304" pitchFamily="18" charset="0"/>
              </a:rPr>
              <a:t>     			</a:t>
            </a:r>
            <a:endParaRPr lang="fr-FR" sz="1400" b="1"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effectLst/>
                <a:latin typeface="Verdana" panose="020B0604030504040204" pitchFamily="34" charset="0"/>
                <a:ea typeface="Calibri" panose="020F0502020204030204" pitchFamily="34" charset="0"/>
                <a:cs typeface="Times New Roman" panose="02020603050405020304" pitchFamily="18" charset="0"/>
              </a:rPr>
              <a:t>PUBLIC : gymnastes en régional ,fédéral ou  national; </a:t>
            </a:r>
          </a:p>
          <a:p>
            <a:pPr>
              <a:lnSpc>
                <a:spcPct val="107000"/>
              </a:lnSpc>
              <a:spcAft>
                <a:spcPts val="800"/>
              </a:spcAft>
            </a:pPr>
            <a:r>
              <a:rPr lang="fr-FR" sz="1400" b="1" dirty="0">
                <a:effectLst/>
                <a:latin typeface="Verdana" panose="020B0604030504040204" pitchFamily="34" charset="0"/>
                <a:ea typeface="Calibri" panose="020F0502020204030204" pitchFamily="34" charset="0"/>
                <a:cs typeface="Times New Roman" panose="02020603050405020304" pitchFamily="18" charset="0"/>
              </a:rPr>
              <a:t> HORAIRES : 10H à 17 H</a:t>
            </a:r>
          </a:p>
          <a:p>
            <a:pPr>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  Encadrants : </a:t>
            </a:r>
          </a:p>
          <a:p>
            <a:pPr>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MARIE de LIGUEIL, </a:t>
            </a:r>
          </a:p>
          <a:p>
            <a:pPr>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LAURA de JOUE LES TOURS, </a:t>
            </a:r>
          </a:p>
          <a:p>
            <a:pPr>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  Programme  : </a:t>
            </a:r>
          </a:p>
          <a:p>
            <a:pPr marL="342900" lvl="0" indent="-342900">
              <a:lnSpc>
                <a:spcPct val="107000"/>
              </a:lnSpc>
              <a:spcAft>
                <a:spcPts val="800"/>
              </a:spcAft>
              <a:buFont typeface="Symbol" panose="05050102010706020507" pitchFamily="18" charset="2"/>
              <a:buChar char=""/>
            </a:pPr>
            <a:r>
              <a:rPr lang="fr-FR" sz="1400" dirty="0">
                <a:effectLst/>
                <a:latin typeface="Verdana" panose="020B0604030504040204" pitchFamily="34" charset="0"/>
                <a:ea typeface="Calibri" panose="020F0502020204030204" pitchFamily="34" charset="0"/>
                <a:cs typeface="Times New Roman" panose="02020603050405020304" pitchFamily="18" charset="0"/>
              </a:rPr>
              <a:t>DANSE CLASSIQUE, avec HELENE de l’association de danse de SAINT AVERTIN. </a:t>
            </a:r>
          </a:p>
          <a:p>
            <a:pPr lvl="0">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Pour un cours de placements sauts et pirouettes ,</a:t>
            </a:r>
          </a:p>
          <a:p>
            <a:pPr marL="342900" lvl="0" indent="-342900">
              <a:lnSpc>
                <a:spcPct val="107000"/>
              </a:lnSpc>
              <a:spcAft>
                <a:spcPts val="800"/>
              </a:spcAft>
              <a:buFont typeface="Wingdings" panose="05000000000000000000" pitchFamily="2" charset="2"/>
              <a:buChar char=""/>
            </a:pPr>
            <a:r>
              <a:rPr lang="fr-FR" sz="1400" dirty="0">
                <a:effectLst/>
                <a:latin typeface="Verdana" panose="020B0604030504040204" pitchFamily="34" charset="0"/>
                <a:ea typeface="Calibri" panose="020F0502020204030204" pitchFamily="34" charset="0"/>
                <a:cs typeface="Times New Roman" panose="02020603050405020304" pitchFamily="18" charset="0"/>
              </a:rPr>
              <a:t>Déjeuner , pic nic </a:t>
            </a:r>
          </a:p>
          <a:p>
            <a:pPr marL="342900" lvl="0" indent="-342900">
              <a:lnSpc>
                <a:spcPct val="107000"/>
              </a:lnSpc>
              <a:spcAft>
                <a:spcPts val="800"/>
              </a:spcAft>
              <a:buFont typeface="Symbol" panose="05050102010706020507" pitchFamily="18" charset="2"/>
              <a:buChar char=""/>
            </a:pPr>
            <a:r>
              <a:rPr lang="fr-FR" sz="1400" dirty="0">
                <a:effectLst/>
                <a:latin typeface="Verdana" panose="020B0604030504040204" pitchFamily="34" charset="0"/>
                <a:ea typeface="Calibri" panose="020F0502020204030204" pitchFamily="34" charset="0"/>
                <a:cs typeface="Times New Roman" panose="02020603050405020304" pitchFamily="18" charset="0"/>
              </a:rPr>
              <a:t>Passage des compositions des enchainements ,</a:t>
            </a:r>
          </a:p>
          <a:p>
            <a:pPr marL="342900" lvl="0" indent="-342900">
              <a:lnSpc>
                <a:spcPct val="107000"/>
              </a:lnSpc>
              <a:spcAft>
                <a:spcPts val="800"/>
              </a:spcAft>
              <a:buFont typeface="Symbol" panose="05050102010706020507" pitchFamily="18" charset="2"/>
              <a:buChar char=""/>
            </a:pPr>
            <a:r>
              <a:rPr lang="fr-FR" sz="1400" dirty="0">
                <a:effectLst/>
                <a:latin typeface="Verdana" panose="020B0604030504040204" pitchFamily="34" charset="0"/>
                <a:ea typeface="Calibri" panose="020F0502020204030204" pitchFamily="34" charset="0"/>
                <a:cs typeface="Times New Roman" panose="02020603050405020304" pitchFamily="18" charset="0"/>
              </a:rPr>
              <a:t>Passages en musique</a:t>
            </a:r>
          </a:p>
          <a:p>
            <a:pPr marL="342900" lvl="0" indent="-342900">
              <a:lnSpc>
                <a:spcPct val="107000"/>
              </a:lnSpc>
              <a:spcAft>
                <a:spcPts val="800"/>
              </a:spcAft>
              <a:buFont typeface="Symbol" panose="05050102010706020507" pitchFamily="18" charset="2"/>
              <a:buChar char=""/>
            </a:pP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35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2B26BA8-5856-48F4-A73F-B2E046E8DCDD}"/>
              </a:ext>
            </a:extLst>
          </p:cNvPr>
          <p:cNvSpPr>
            <a:spLocks noGrp="1"/>
          </p:cNvSpPr>
          <p:nvPr>
            <p:ph type="title"/>
          </p:nvPr>
        </p:nvSpPr>
        <p:spPr>
          <a:xfrm>
            <a:off x="611366" y="1311759"/>
            <a:ext cx="7886700" cy="922114"/>
          </a:xfrm>
          <a:ln w="38100"/>
        </p:spPr>
        <p:style>
          <a:lnRef idx="2">
            <a:schemeClr val="accent1"/>
          </a:lnRef>
          <a:fillRef idx="1">
            <a:schemeClr val="lt1"/>
          </a:fillRef>
          <a:effectRef idx="0">
            <a:schemeClr val="accent1"/>
          </a:effectRef>
          <a:fontRef idx="minor">
            <a:schemeClr val="dk1"/>
          </a:fontRef>
        </p:style>
        <p:txBody>
          <a:bodyPr/>
          <a:lstStyle/>
          <a:p>
            <a:pPr algn="ctr"/>
            <a:r>
              <a:rPr lang="fr-FR" b="1" cap="none" dirty="0">
                <a:ln w="22225">
                  <a:solidFill>
                    <a:schemeClr val="accent2"/>
                  </a:solidFill>
                  <a:prstDash val="solid"/>
                </a:ln>
                <a:solidFill>
                  <a:schemeClr val="accent2">
                    <a:lumMod val="40000"/>
                    <a:lumOff val="60000"/>
                  </a:schemeClr>
                </a:solidFill>
              </a:rPr>
              <a:t>LES JUGES </a:t>
            </a:r>
          </a:p>
        </p:txBody>
      </p:sp>
      <p:sp>
        <p:nvSpPr>
          <p:cNvPr id="3" name="Espace réservé du contenu 2"/>
          <p:cNvSpPr>
            <a:spLocks noGrp="1"/>
          </p:cNvSpPr>
          <p:nvPr>
            <p:ph idx="1"/>
          </p:nvPr>
        </p:nvSpPr>
        <p:spPr>
          <a:xfrm>
            <a:off x="457200" y="404664"/>
            <a:ext cx="8229600" cy="5721499"/>
          </a:xfrm>
        </p:spPr>
        <p:txBody>
          <a:bodyPr>
            <a:normAutofit/>
          </a:bodyPr>
          <a:lstStyle/>
          <a:p>
            <a:pPr marL="0" lvl="0" indent="0">
              <a:buNone/>
            </a:pPr>
            <a:endParaRPr lang="fr-FR" sz="2200" b="1" dirty="0">
              <a:solidFill>
                <a:schemeClr val="tx1">
                  <a:lumMod val="65000"/>
                  <a:lumOff val="35000"/>
                </a:schemeClr>
              </a:solidFill>
            </a:endParaRPr>
          </a:p>
          <a:p>
            <a:pPr marL="0" lvl="0" indent="0">
              <a:buNone/>
            </a:pPr>
            <a:endParaRPr lang="fr-FR" sz="2200" b="1" dirty="0">
              <a:solidFill>
                <a:schemeClr val="tx1">
                  <a:lumMod val="65000"/>
                  <a:lumOff val="35000"/>
                </a:schemeClr>
              </a:solidFill>
            </a:endParaRPr>
          </a:p>
          <a:p>
            <a:pPr marL="0" lvl="0" indent="0">
              <a:buNone/>
            </a:pPr>
            <a:endParaRPr lang="fr-FR" sz="2200" b="1" dirty="0">
              <a:solidFill>
                <a:schemeClr val="tx1">
                  <a:lumMod val="65000"/>
                  <a:lumOff val="35000"/>
                </a:schemeClr>
              </a:solidFill>
            </a:endParaRPr>
          </a:p>
          <a:p>
            <a:pPr marL="0" lvl="0" indent="0">
              <a:buNone/>
            </a:pPr>
            <a:endParaRPr lang="fr-FR" sz="2200" b="1" dirty="0">
              <a:solidFill>
                <a:schemeClr val="tx1">
                  <a:lumMod val="65000"/>
                  <a:lumOff val="35000"/>
                </a:schemeClr>
              </a:solidFill>
            </a:endParaRPr>
          </a:p>
          <a:p>
            <a:pPr marL="0" lvl="0" indent="0">
              <a:buNone/>
            </a:pPr>
            <a:endParaRPr lang="fr-FR" sz="2200" b="1" dirty="0">
              <a:solidFill>
                <a:schemeClr val="tx1">
                  <a:lumMod val="65000"/>
                  <a:lumOff val="35000"/>
                </a:schemeClr>
              </a:solidFill>
            </a:endParaRPr>
          </a:p>
          <a:p>
            <a:pPr marL="0" lvl="0" indent="0">
              <a:buNone/>
            </a:pPr>
            <a:endParaRPr lang="fr-FR" sz="3500" b="1" dirty="0">
              <a:solidFill>
                <a:schemeClr val="tx1">
                  <a:lumMod val="65000"/>
                  <a:lumOff val="35000"/>
                </a:schemeClr>
              </a:solidFill>
            </a:endParaRPr>
          </a:p>
          <a:p>
            <a:pPr marL="0" lvl="0" indent="0">
              <a:buNone/>
            </a:pPr>
            <a:r>
              <a:rPr lang="fr-FR" sz="3500" b="1" dirty="0">
                <a:solidFill>
                  <a:schemeClr val="tx1">
                    <a:lumMod val="65000"/>
                    <a:lumOff val="35000"/>
                  </a:schemeClr>
                </a:solidFill>
              </a:rPr>
              <a:t> </a:t>
            </a:r>
          </a:p>
          <a:p>
            <a:pPr marL="0" indent="0">
              <a:buNone/>
            </a:pPr>
            <a:endParaRPr lang="fr-FR" sz="4000" dirty="0">
              <a:solidFill>
                <a:srgbClr val="C00000"/>
              </a:solidFill>
            </a:endParaRPr>
          </a:p>
          <a:p>
            <a:pPr marL="0" indent="0">
              <a:buNone/>
            </a:pPr>
            <a:endParaRPr lang="fr-FR" sz="4000" dirty="0">
              <a:solidFill>
                <a:srgbClr val="C00000"/>
              </a:solidFill>
            </a:endParaRPr>
          </a:p>
          <a:p>
            <a:pPr marL="0" indent="0">
              <a:buNone/>
            </a:pPr>
            <a:endParaRPr lang="fr-FR" sz="4000" dirty="0">
              <a:solidFill>
                <a:srgbClr val="C00000"/>
              </a:solidFill>
            </a:endParaRPr>
          </a:p>
        </p:txBody>
      </p:sp>
      <p:pic>
        <p:nvPicPr>
          <p:cNvPr id="7" name="Image 6">
            <a:extLst>
              <a:ext uri="{FF2B5EF4-FFF2-40B4-BE49-F238E27FC236}">
                <a16:creationId xmlns:a16="http://schemas.microsoft.com/office/drawing/2014/main" id="{A0F8B80E-D8E1-465B-BED7-C766B4A7FF83}"/>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3896" t="19482" b="25968"/>
          <a:stretch/>
        </p:blipFill>
        <p:spPr>
          <a:xfrm>
            <a:off x="251519" y="3140968"/>
            <a:ext cx="8606395" cy="3012504"/>
          </a:xfrm>
          <a:prstGeom prst="rect">
            <a:avLst/>
          </a:prstGeom>
        </p:spPr>
      </p:pic>
    </p:spTree>
    <p:extLst>
      <p:ext uri="{BB962C8B-B14F-4D97-AF65-F5344CB8AC3E}">
        <p14:creationId xmlns:p14="http://schemas.microsoft.com/office/powerpoint/2010/main" val="9120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9C91A487-30AC-47A6-98D9-429E5F3E2F8D}"/>
              </a:ext>
            </a:extLst>
          </p:cNvPr>
          <p:cNvGraphicFramePr>
            <a:graphicFrameLocks noGrp="1"/>
          </p:cNvGraphicFramePr>
          <p:nvPr/>
        </p:nvGraphicFramePr>
        <p:xfrm>
          <a:off x="467544" y="764704"/>
          <a:ext cx="8280920" cy="5760637"/>
        </p:xfrm>
        <a:graphic>
          <a:graphicData uri="http://schemas.openxmlformats.org/drawingml/2006/table">
            <a:tbl>
              <a:tblPr>
                <a:tableStyleId>{125E5076-3810-47DD-B79F-674D7AD40C01}</a:tableStyleId>
              </a:tblPr>
              <a:tblGrid>
                <a:gridCol w="1280668">
                  <a:extLst>
                    <a:ext uri="{9D8B030D-6E8A-4147-A177-3AD203B41FA5}">
                      <a16:colId xmlns:a16="http://schemas.microsoft.com/office/drawing/2014/main" val="3916709054"/>
                    </a:ext>
                  </a:extLst>
                </a:gridCol>
                <a:gridCol w="2184668">
                  <a:extLst>
                    <a:ext uri="{9D8B030D-6E8A-4147-A177-3AD203B41FA5}">
                      <a16:colId xmlns:a16="http://schemas.microsoft.com/office/drawing/2014/main" val="1617164285"/>
                    </a:ext>
                  </a:extLst>
                </a:gridCol>
                <a:gridCol w="2184668">
                  <a:extLst>
                    <a:ext uri="{9D8B030D-6E8A-4147-A177-3AD203B41FA5}">
                      <a16:colId xmlns:a16="http://schemas.microsoft.com/office/drawing/2014/main" val="1815645839"/>
                    </a:ext>
                  </a:extLst>
                </a:gridCol>
                <a:gridCol w="2630916">
                  <a:extLst>
                    <a:ext uri="{9D8B030D-6E8A-4147-A177-3AD203B41FA5}">
                      <a16:colId xmlns:a16="http://schemas.microsoft.com/office/drawing/2014/main" val="1157879454"/>
                    </a:ext>
                  </a:extLst>
                </a:gridCol>
              </a:tblGrid>
              <a:tr h="938649">
                <a:tc>
                  <a:txBody>
                    <a:bodyPr/>
                    <a:lstStyle/>
                    <a:p>
                      <a:pPr algn="ctr" fontAlgn="b"/>
                      <a:r>
                        <a:rPr lang="fr-FR" sz="2000" u="none" strike="noStrike" dirty="0">
                          <a:effectLst/>
                        </a:rPr>
                        <a:t>2023 2024</a:t>
                      </a:r>
                      <a:endParaRPr lang="fr-FR" sz="20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u="none" strike="noStrike" dirty="0">
                          <a:effectLst/>
                        </a:rPr>
                        <a:t>NIVEAU 1</a:t>
                      </a:r>
                      <a:endParaRPr lang="fr-F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u="none" strike="noStrike" dirty="0">
                          <a:effectLst/>
                        </a:rPr>
                        <a:t>NIVEAU 2 </a:t>
                      </a:r>
                      <a:endParaRPr lang="fr-F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000" u="none" strike="noStrike" dirty="0">
                          <a:effectLst/>
                        </a:rPr>
                        <a:t>NIVEAU 3</a:t>
                      </a:r>
                      <a:endParaRPr lang="fr-FR"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1621898"/>
                  </a:ext>
                </a:extLst>
              </a:tr>
              <a:tr h="349175">
                <a:tc>
                  <a:txBody>
                    <a:bodyPr/>
                    <a:lstStyle/>
                    <a:p>
                      <a:pPr algn="l"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1500180"/>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Abadi" panose="020B0604020104020204" pitchFamily="34" charset="0"/>
                        </a:rPr>
                        <a:t>MARGAUX FAIVRE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Abadi" panose="020B0604020104020204" pitchFamily="34" charset="0"/>
                        </a:rPr>
                        <a:t>ISABELLE CHARLAIS  </a:t>
                      </a:r>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b="1" u="none" strike="noStrike" dirty="0">
                          <a:solidFill>
                            <a:srgbClr val="FF0000"/>
                          </a:solidFill>
                          <a:effectLst/>
                          <a:latin typeface="Abadi" panose="020B0604020104020204" pitchFamily="34" charset="0"/>
                        </a:rPr>
                        <a:t>CLEMENCE OUEDRAOGO </a:t>
                      </a:r>
                      <a:endParaRPr lang="fr-FR" sz="1400" b="1"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771087"/>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u="none" strike="noStrike" dirty="0">
                          <a:solidFill>
                            <a:schemeClr val="tx1"/>
                          </a:solidFill>
                          <a:effectLst/>
                          <a:latin typeface="Abadi" panose="020B0604020104020204" pitchFamily="34" charset="0"/>
                        </a:rPr>
                        <a:t>ELODIE ROLLET </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Abadi" panose="020B0604020104020204" pitchFamily="34" charset="0"/>
                        </a:rPr>
                        <a:t>JULIETTE DABOS </a:t>
                      </a:r>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b="1" u="none" strike="noStrike" dirty="0">
                          <a:solidFill>
                            <a:srgbClr val="FF0000"/>
                          </a:solidFill>
                          <a:effectLst/>
                          <a:latin typeface="Abadi" panose="020B0604020104020204" pitchFamily="34" charset="0"/>
                        </a:rPr>
                        <a:t> RESPONSABLE JUGE GR</a:t>
                      </a:r>
                      <a:endParaRPr lang="fr-FR" sz="1400" b="1"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3759493"/>
                  </a:ext>
                </a:extLst>
              </a:tr>
              <a:tr h="349175">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chemeClr val="tx1"/>
                          </a:solidFill>
                          <a:effectLst/>
                          <a:latin typeface="Abadi" panose="020B0604020104020204" pitchFamily="34" charset="0"/>
                        </a:rPr>
                        <a:t>NOEMI TAMILIO </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Abadi" panose="020B0604020104020204" pitchFamily="34" charset="0"/>
                        </a:rPr>
                        <a:t>LAURENCE DABOS </a:t>
                      </a:r>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1" u="none" strike="noStrike" dirty="0">
                          <a:solidFill>
                            <a:srgbClr val="FF0000"/>
                          </a:solidFill>
                          <a:effectLst/>
                          <a:latin typeface="Abadi" panose="020B0604020104020204" pitchFamily="34" charset="0"/>
                        </a:rPr>
                        <a:t>DEPARTEMENT</a:t>
                      </a:r>
                      <a:r>
                        <a:rPr lang="fr-FR" sz="1400" b="1" u="none" strike="noStrike" dirty="0">
                          <a:solidFill>
                            <a:schemeClr val="accent4">
                              <a:lumMod val="75000"/>
                            </a:schemeClr>
                          </a:solidFill>
                          <a:effectLst/>
                          <a:latin typeface="Abadi" panose="020B0604020104020204" pitchFamily="34" charset="0"/>
                        </a:rPr>
                        <a:t> </a:t>
                      </a:r>
                      <a:endParaRPr lang="fr-FR" sz="1400" kern="1200" dirty="0">
                        <a:solidFill>
                          <a:schemeClr val="lt1"/>
                        </a:solidFill>
                        <a:effectLst/>
                        <a:latin typeface="Abadi" panose="020B060402010402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39346"/>
                  </a:ext>
                </a:extLst>
              </a:tr>
              <a:tr h="3491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u="none" strike="noStrike" dirty="0">
                          <a:effectLst/>
                        </a:rPr>
                        <a:t> JOUE</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u="none" strike="noStrike" dirty="0">
                          <a:solidFill>
                            <a:schemeClr val="tx1"/>
                          </a:solidFill>
                          <a:effectLst/>
                          <a:latin typeface="Abadi" panose="020B0604020104020204" pitchFamily="34" charset="0"/>
                        </a:rPr>
                        <a:t>LOEVA TAMILIO  </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Abadi" panose="020B0604020104020204" pitchFamily="34" charset="0"/>
                        </a:rPr>
                        <a:t>CAROLINE VINCENT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strike="noStrike" kern="1200" dirty="0">
                          <a:solidFill>
                            <a:srgbClr val="FF0000"/>
                          </a:solidFill>
                          <a:effectLst/>
                          <a:latin typeface="Abadi" panose="020B0604020104020204" pitchFamily="34" charset="0"/>
                          <a:ea typeface="+mn-ea"/>
                          <a:cs typeface="+mn-cs"/>
                        </a:rPr>
                        <a:t>VALERIE BOURGEUIL</a:t>
                      </a:r>
                      <a:r>
                        <a:rPr lang="fr-FR" sz="1400" u="none" strike="noStrike" dirty="0">
                          <a:solidFill>
                            <a:srgbClr val="FF0000"/>
                          </a:solidFill>
                          <a:effectLst/>
                          <a:latin typeface="Abadi" panose="020B0604020104020204" pitchFamily="34" charset="0"/>
                        </a:rPr>
                        <a:t> </a:t>
                      </a:r>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8306014"/>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chemeClr val="tx1"/>
                        </a:solidFill>
                        <a:effectLst/>
                        <a:latin typeface="Abadi" panose="020B06040201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7" rtl="0" eaLnBrk="1" fontAlgn="b" latinLnBrk="0" hangingPunct="1">
                        <a:lnSpc>
                          <a:spcPct val="100000"/>
                        </a:lnSpc>
                        <a:spcBef>
                          <a:spcPts val="0"/>
                        </a:spcBef>
                        <a:spcAft>
                          <a:spcPts val="0"/>
                        </a:spcAft>
                        <a:buClrTx/>
                        <a:buSzTx/>
                        <a:buFontTx/>
                        <a:buNone/>
                        <a:tabLst/>
                        <a:defRPr/>
                      </a:pPr>
                      <a:endParaRPr lang="fr-FR" sz="1400" b="0" i="0" u="none" strike="noStrike" kern="1200" dirty="0">
                        <a:solidFill>
                          <a:srgbClr val="000000"/>
                        </a:solidFill>
                        <a:effectLst/>
                        <a:latin typeface="Abadi" panose="020B060402010402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rgbClr val="FF0000"/>
                          </a:solidFill>
                          <a:effectLst/>
                          <a:latin typeface="Abadi" panose="020B0604020104020204" pitchFamily="34" charset="0"/>
                          <a:ea typeface="+mn-ea"/>
                          <a:cs typeface="+mn-cs"/>
                        </a:rPr>
                        <a:t>LAURA LAMOUREUX</a:t>
                      </a:r>
                      <a:endParaRPr lang="fr-FR" sz="1400" b="0" i="0" u="none" strike="noStrike" kern="1200" dirty="0">
                        <a:solidFill>
                          <a:srgbClr val="FF0000"/>
                        </a:solidFill>
                        <a:effectLst/>
                        <a:latin typeface="Abadi" panose="020B060402010402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02945"/>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kern="1200" dirty="0">
                          <a:solidFill>
                            <a:srgbClr val="FF0000"/>
                          </a:solidFill>
                          <a:effectLst/>
                          <a:latin typeface="Abadi" panose="020B0604020104020204" pitchFamily="34" charset="0"/>
                          <a:ea typeface="+mn-ea"/>
                          <a:cs typeface="+mn-cs"/>
                        </a:rPr>
                        <a:t>MARIE HUNOU</a:t>
                      </a:r>
                      <a:endParaRPr lang="fr-FR" sz="1400" b="1"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1098970"/>
                  </a:ext>
                </a:extLst>
              </a:tr>
              <a:tr h="290539">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endParaRPr lang="fr-FR" sz="1400" b="0" i="0" u="none" strike="noStrike" dirty="0">
                        <a:solidFill>
                          <a:schemeClr val="tx1"/>
                        </a:solidFill>
                        <a:effectLst/>
                        <a:latin typeface="Abadi" panose="020B06040201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400" b="1" i="0" u="none" strike="noStrike" dirty="0">
                        <a:solidFill>
                          <a:srgbClr val="FF0000"/>
                        </a:solidFill>
                        <a:effectLst/>
                        <a:latin typeface="Abadi" panose="020B06040201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828112085"/>
                  </a:ext>
                </a:extLst>
              </a:tr>
              <a:tr h="341349">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chemeClr val="tx1"/>
                          </a:solidFill>
                          <a:effectLst/>
                          <a:latin typeface="Abadi" panose="020B0604020104020204" pitchFamily="34" charset="0"/>
                        </a:rPr>
                        <a:t> INES DOMINE </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3662239"/>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Abadi" panose="020B0604020104020204" pitchFamily="34" charset="0"/>
                        </a:rPr>
                        <a:t>LILOU RICHARD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rgbClr val="FF0000"/>
                          </a:solidFill>
                          <a:effectLst/>
                          <a:latin typeface="Abadi" panose="020B0604020104020204" pitchFamily="34" charset="0"/>
                        </a:rPr>
                        <a:t>MARIE SOUQUET</a:t>
                      </a:r>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4014663"/>
                  </a:ext>
                </a:extLst>
              </a:tr>
              <a:tr h="349175">
                <a:tc>
                  <a:txBody>
                    <a:bodyPr/>
                    <a:lstStyle/>
                    <a:p>
                      <a:pPr algn="ctr" fontAlgn="b"/>
                      <a:r>
                        <a:rPr lang="fr-FR" sz="1400" u="none" strike="noStrike" dirty="0">
                          <a:effectLst/>
                        </a:rPr>
                        <a:t>LIGUEIL</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chemeClr val="tx1"/>
                          </a:solidFill>
                          <a:effectLst/>
                          <a:latin typeface="Abadi" panose="020B0604020104020204" pitchFamily="34" charset="0"/>
                        </a:rPr>
                        <a:t>LISON DUPUIS</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Abadi" panose="020B0604020104020204" pitchFamily="34" charset="0"/>
                        </a:rPr>
                        <a:t> PERRINE ROLLAND</a:t>
                      </a:r>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rgbClr val="FF0000"/>
                          </a:solidFill>
                          <a:effectLst/>
                          <a:latin typeface="Abadi" panose="020B0604020104020204" pitchFamily="34" charset="0"/>
                        </a:rPr>
                        <a:t>CANDICE MEUNIER</a:t>
                      </a:r>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086599"/>
                  </a:ext>
                </a:extLst>
              </a:tr>
              <a:tr h="349175">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chemeClr val="tx1"/>
                          </a:solidFill>
                          <a:effectLst/>
                          <a:latin typeface="Abadi" panose="020B0604020104020204" pitchFamily="34" charset="0"/>
                        </a:rPr>
                        <a:t>EDELINE BRETON</a:t>
                      </a:r>
                      <a:endParaRPr lang="fr-FR" sz="1400" b="0" i="0" u="none" strike="noStrike" dirty="0">
                        <a:solidFill>
                          <a:schemeClr val="tx1"/>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rgbClr val="FF0000"/>
                          </a:solidFill>
                          <a:effectLst/>
                          <a:latin typeface="Abadi" panose="020B0604020104020204" pitchFamily="34" charset="0"/>
                        </a:rPr>
                        <a:t> </a:t>
                      </a:r>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096913"/>
                  </a:ext>
                </a:extLst>
              </a:tr>
              <a:tr h="349175">
                <a:tc>
                  <a:txBody>
                    <a:bodyPr/>
                    <a:lstStyle/>
                    <a:p>
                      <a:pPr algn="ctr" fontAlgn="b"/>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Abadi" panose="020B0604020104020204" pitchFamily="34" charset="0"/>
                        </a:rPr>
                        <a:t>ZOE CARDINAULT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solidFill>
                            <a:srgbClr val="FF0000"/>
                          </a:solidFill>
                          <a:effectLst/>
                          <a:latin typeface="Abadi" panose="020B0604020104020204" pitchFamily="34" charset="0"/>
                        </a:rPr>
                        <a:t> </a:t>
                      </a:r>
                      <a:endParaRPr lang="fr-FR" sz="1400" b="0" i="0" u="none" strike="noStrike" dirty="0">
                        <a:solidFill>
                          <a:srgbClr val="FF0000"/>
                        </a:solidFill>
                        <a:effectLst/>
                        <a:latin typeface="Abadi" panose="020B0604020104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551777"/>
                  </a:ext>
                </a:extLst>
              </a:tr>
              <a:tr h="349175">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400" u="none" strike="noStrike" dirty="0">
                          <a:effectLst/>
                          <a:latin typeface="+mj-lt"/>
                        </a:rPr>
                        <a:t> </a:t>
                      </a:r>
                      <a:endParaRPr lang="fr-FR"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7268668"/>
                  </a:ext>
                </a:extLst>
              </a:tr>
            </a:tbl>
          </a:graphicData>
        </a:graphic>
      </p:graphicFrame>
    </p:spTree>
    <p:extLst>
      <p:ext uri="{BB962C8B-B14F-4D97-AF65-F5344CB8AC3E}">
        <p14:creationId xmlns:p14="http://schemas.microsoft.com/office/powerpoint/2010/main" val="245465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8007" y="1571100"/>
            <a:ext cx="7886700" cy="1327422"/>
          </a:xfrm>
          <a:ln>
            <a:solidFill>
              <a:srgbClr val="4472C4"/>
            </a:solidFill>
          </a:ln>
        </p:spPr>
        <p:txBody>
          <a:bodyPr>
            <a:normAutofit fontScale="90000"/>
          </a:bodyPr>
          <a:lstStyle/>
          <a:p>
            <a:pPr lvl="0" algn="ctr"/>
            <a:r>
              <a:rPr lang="fr-FR" sz="4000" b="1" cap="none" dirty="0">
                <a:ln w="22225">
                  <a:solidFill>
                    <a:schemeClr val="accent2"/>
                  </a:solidFill>
                  <a:prstDash val="solid"/>
                </a:ln>
                <a:solidFill>
                  <a:schemeClr val="accent2">
                    <a:lumMod val="40000"/>
                    <a:lumOff val="60000"/>
                  </a:schemeClr>
                </a:solidFill>
              </a:rPr>
              <a:t>FORMATION :</a:t>
            </a:r>
            <a:br>
              <a:rPr lang="fr-FR" sz="3200" b="1" dirty="0">
                <a:solidFill>
                  <a:schemeClr val="tx1">
                    <a:lumMod val="65000"/>
                    <a:lumOff val="35000"/>
                  </a:schemeClr>
                </a:solidFill>
              </a:rPr>
            </a:br>
            <a:br>
              <a:rPr lang="fr-FR" sz="3200" b="1" dirty="0">
                <a:solidFill>
                  <a:schemeClr val="tx1">
                    <a:lumMod val="65000"/>
                    <a:lumOff val="35000"/>
                  </a:schemeClr>
                </a:solidFill>
              </a:rPr>
            </a:br>
            <a:r>
              <a:rPr lang="fr-FR" sz="3200" b="1" dirty="0">
                <a:solidFill>
                  <a:schemeClr val="tx1">
                    <a:lumMod val="65000"/>
                    <a:lumOff val="35000"/>
                  </a:schemeClr>
                </a:solidFill>
              </a:rPr>
              <a:t>pas de formation </a:t>
            </a:r>
            <a:endParaRPr lang="fr-FR" dirty="0"/>
          </a:p>
        </p:txBody>
      </p:sp>
      <p:pic>
        <p:nvPicPr>
          <p:cNvPr id="11268" name="Picture 4" descr="RÃ©sultat de recherche d'images pour &quot;image  grs liguei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1" y="4221088"/>
            <a:ext cx="8779446" cy="196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B0F199-E70C-84B4-BF7C-8BB927FA92CF}"/>
              </a:ext>
            </a:extLst>
          </p:cNvPr>
          <p:cNvSpPr>
            <a:spLocks noGrp="1"/>
          </p:cNvSpPr>
          <p:nvPr>
            <p:ph type="title"/>
          </p:nvPr>
        </p:nvSpPr>
        <p:spPr>
          <a:xfrm>
            <a:off x="539552" y="585216"/>
            <a:ext cx="7518598" cy="1499616"/>
          </a:xfrm>
        </p:spPr>
        <p:txBody>
          <a:bodyPr/>
          <a:lstStyle/>
          <a:p>
            <a:pPr algn="ctr"/>
            <a:r>
              <a:rPr lang="fr-FR" dirty="0"/>
              <a:t>L’EQUIPE DE FRANCE TERMINE  6 EME</a:t>
            </a:r>
            <a:br>
              <a:rPr lang="fr-FR" dirty="0"/>
            </a:br>
            <a:r>
              <a:rPr lang="fr-FR" dirty="0"/>
              <a:t>AUX JO DE PARIS  2024</a:t>
            </a:r>
          </a:p>
        </p:txBody>
      </p:sp>
      <p:pic>
        <p:nvPicPr>
          <p:cNvPr id="2050" name="Picture 2" descr="JO 2024 - Gymnastique rythmique. La France se hisse en ...">
            <a:extLst>
              <a:ext uri="{FF2B5EF4-FFF2-40B4-BE49-F238E27FC236}">
                <a16:creationId xmlns:a16="http://schemas.microsoft.com/office/drawing/2014/main" id="{68A1DF3B-ADCE-9502-E598-959279FF96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084832"/>
            <a:ext cx="7053825" cy="396357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ciel, bâtiment, plein air, tour&#10;&#10;Description générée automatiquement">
            <a:extLst>
              <a:ext uri="{FF2B5EF4-FFF2-40B4-BE49-F238E27FC236}">
                <a16:creationId xmlns:a16="http://schemas.microsoft.com/office/drawing/2014/main" id="{91D787DD-AB49-21BC-457D-8B4B41A15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484784"/>
            <a:ext cx="2073842" cy="2765124"/>
          </a:xfrm>
          <a:prstGeom prst="rect">
            <a:avLst/>
          </a:prstGeom>
        </p:spPr>
      </p:pic>
    </p:spTree>
    <p:extLst>
      <p:ext uri="{BB962C8B-B14F-4D97-AF65-F5344CB8AC3E}">
        <p14:creationId xmlns:p14="http://schemas.microsoft.com/office/powerpoint/2010/main" val="42166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1DFE35-9AF7-4C03-81B5-7CC28C1AFB4C}"/>
              </a:ext>
            </a:extLst>
          </p:cNvPr>
          <p:cNvSpPr txBox="1"/>
          <p:nvPr/>
        </p:nvSpPr>
        <p:spPr>
          <a:xfrm>
            <a:off x="2555776" y="1772816"/>
            <a:ext cx="5040560" cy="1785104"/>
          </a:xfrm>
          <a:prstGeom prst="rect">
            <a:avLst/>
          </a:prstGeom>
          <a:noFill/>
        </p:spPr>
        <p:txBody>
          <a:bodyPr wrap="square" rtlCol="0">
            <a:spAutoFit/>
          </a:bodyPr>
          <a:lstStyle/>
          <a:p>
            <a:r>
              <a:rPr lang="fr-FR" sz="5400" dirty="0">
                <a:solidFill>
                  <a:schemeClr val="bg1"/>
                </a:solidFill>
                <a:latin typeface="Calvin" pitchFamily="2" charset="0"/>
              </a:rPr>
              <a:t>MERCI </a:t>
            </a:r>
          </a:p>
          <a:p>
            <a:r>
              <a:rPr lang="fr-FR" sz="2800" dirty="0">
                <a:solidFill>
                  <a:schemeClr val="bg1"/>
                </a:solidFill>
                <a:latin typeface="Calvin" pitchFamily="2" charset="0"/>
              </a:rPr>
              <a:t>et bonne saison</a:t>
            </a:r>
          </a:p>
          <a:p>
            <a:r>
              <a:rPr lang="fr-FR" sz="2800" dirty="0">
                <a:solidFill>
                  <a:schemeClr val="bg1"/>
                </a:solidFill>
                <a:latin typeface="Calvin" pitchFamily="2" charset="0"/>
              </a:rPr>
              <a:t> à tous </a:t>
            </a:r>
            <a:r>
              <a:rPr lang="fr-FR" dirty="0">
                <a:solidFill>
                  <a:schemeClr val="bg1"/>
                </a:solidFill>
                <a:latin typeface="Calvin" pitchFamily="2" charset="0"/>
              </a:rPr>
              <a:t> </a:t>
            </a:r>
            <a:endParaRPr lang="fr-FR" sz="3200" dirty="0">
              <a:solidFill>
                <a:schemeClr val="bg1"/>
              </a:solidFill>
              <a:latin typeface="Calvin" pitchFamily="2" charset="0"/>
            </a:endParaRPr>
          </a:p>
        </p:txBody>
      </p:sp>
      <p:sp>
        <p:nvSpPr>
          <p:cNvPr id="6" name="ZoneTexte 5">
            <a:extLst>
              <a:ext uri="{FF2B5EF4-FFF2-40B4-BE49-F238E27FC236}">
                <a16:creationId xmlns:a16="http://schemas.microsoft.com/office/drawing/2014/main" id="{996811C3-0851-C00D-82B2-39DDE3BB3328}"/>
              </a:ext>
            </a:extLst>
          </p:cNvPr>
          <p:cNvSpPr txBox="1"/>
          <p:nvPr/>
        </p:nvSpPr>
        <p:spPr>
          <a:xfrm>
            <a:off x="5724128" y="692696"/>
            <a:ext cx="1872208" cy="3416320"/>
          </a:xfrm>
          <a:prstGeom prst="rect">
            <a:avLst/>
          </a:prstGeom>
          <a:noFill/>
        </p:spPr>
        <p:txBody>
          <a:bodyPr wrap="square" rtlCol="0">
            <a:spAutoFit/>
          </a:bodyPr>
          <a:lstStyle/>
          <a:p>
            <a:pPr algn="ctr"/>
            <a:r>
              <a:rPr lang="fr-FR" sz="3600" b="1" dirty="0">
                <a:solidFill>
                  <a:schemeClr val="accent4">
                    <a:lumMod val="60000"/>
                    <a:lumOff val="40000"/>
                  </a:schemeClr>
                </a:solidFill>
                <a:latin typeface="AnticFont" pitchFamily="2" charset="0"/>
              </a:rPr>
              <a:t>MERCI</a:t>
            </a:r>
          </a:p>
          <a:p>
            <a:pPr algn="ctr"/>
            <a:r>
              <a:rPr lang="fr-FR" sz="3600" b="1" dirty="0">
                <a:solidFill>
                  <a:schemeClr val="accent4">
                    <a:lumMod val="60000"/>
                    <a:lumOff val="40000"/>
                  </a:schemeClr>
                </a:solidFill>
                <a:latin typeface="AnticFont" pitchFamily="2" charset="0"/>
              </a:rPr>
              <a:t> </a:t>
            </a:r>
          </a:p>
          <a:p>
            <a:pPr algn="ctr"/>
            <a:r>
              <a:rPr lang="fr-FR" sz="3600" b="1" dirty="0">
                <a:solidFill>
                  <a:schemeClr val="accent4">
                    <a:lumMod val="60000"/>
                    <a:lumOff val="40000"/>
                  </a:schemeClr>
                </a:solidFill>
                <a:latin typeface="AnticFont" pitchFamily="2" charset="0"/>
              </a:rPr>
              <a:t> ET BONNE SAISON </a:t>
            </a:r>
          </a:p>
          <a:p>
            <a:pPr algn="ctr"/>
            <a:r>
              <a:rPr lang="fr-FR" sz="3600" b="1" dirty="0">
                <a:solidFill>
                  <a:schemeClr val="accent4">
                    <a:lumMod val="60000"/>
                    <a:lumOff val="40000"/>
                  </a:schemeClr>
                </a:solidFill>
                <a:latin typeface="AnticFont" pitchFamily="2" charset="0"/>
              </a:rPr>
              <a:t>À TOUS </a:t>
            </a:r>
          </a:p>
        </p:txBody>
      </p:sp>
      <p:pic>
        <p:nvPicPr>
          <p:cNvPr id="3" name="Image 2" descr="Une image contenant sport, personne, court, compétition&#10;&#10;Description générée automatiquement">
            <a:extLst>
              <a:ext uri="{FF2B5EF4-FFF2-40B4-BE49-F238E27FC236}">
                <a16:creationId xmlns:a16="http://schemas.microsoft.com/office/drawing/2014/main" id="{01E65040-2209-48A4-8E5F-0F4CC578D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8968"/>
          <a:stretch/>
        </p:blipFill>
        <p:spPr>
          <a:xfrm>
            <a:off x="379319" y="404664"/>
            <a:ext cx="4664303" cy="5661248"/>
          </a:xfrm>
          <a:prstGeom prst="rect">
            <a:avLst/>
          </a:prstGeom>
        </p:spPr>
      </p:pic>
    </p:spTree>
    <p:extLst>
      <p:ext uri="{BB962C8B-B14F-4D97-AF65-F5344CB8AC3E}">
        <p14:creationId xmlns:p14="http://schemas.microsoft.com/office/powerpoint/2010/main" val="291111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AM.png"/>
          <p:cNvPicPr>
            <a:picLocks noChangeAspect="1"/>
          </p:cNvPicPr>
          <p:nvPr/>
        </p:nvPicPr>
        <p:blipFill>
          <a:blip r:embed="rId2"/>
          <a:stretch>
            <a:fillRect/>
          </a:stretch>
        </p:blipFill>
        <p:spPr>
          <a:xfrm>
            <a:off x="142844" y="142851"/>
            <a:ext cx="8715436" cy="65338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010733425"/>
              </p:ext>
            </p:extLst>
          </p:nvPr>
        </p:nvGraphicFramePr>
        <p:xfrm>
          <a:off x="2393920" y="428604"/>
          <a:ext cx="5911880" cy="4537990"/>
        </p:xfrm>
        <a:graphic>
          <a:graphicData uri="http://schemas.openxmlformats.org/drawingml/2006/table">
            <a:tbl>
              <a:tblPr/>
              <a:tblGrid>
                <a:gridCol w="1831850">
                  <a:extLst>
                    <a:ext uri="{9D8B030D-6E8A-4147-A177-3AD203B41FA5}">
                      <a16:colId xmlns:a16="http://schemas.microsoft.com/office/drawing/2014/main" val="20000"/>
                    </a:ext>
                  </a:extLst>
                </a:gridCol>
                <a:gridCol w="111021">
                  <a:extLst>
                    <a:ext uri="{9D8B030D-6E8A-4147-A177-3AD203B41FA5}">
                      <a16:colId xmlns:a16="http://schemas.microsoft.com/office/drawing/2014/main" val="20001"/>
                    </a:ext>
                  </a:extLst>
                </a:gridCol>
                <a:gridCol w="55510">
                  <a:extLst>
                    <a:ext uri="{9D8B030D-6E8A-4147-A177-3AD203B41FA5}">
                      <a16:colId xmlns:a16="http://schemas.microsoft.com/office/drawing/2014/main" val="20002"/>
                    </a:ext>
                  </a:extLst>
                </a:gridCol>
                <a:gridCol w="1887362">
                  <a:extLst>
                    <a:ext uri="{9D8B030D-6E8A-4147-A177-3AD203B41FA5}">
                      <a16:colId xmlns:a16="http://schemas.microsoft.com/office/drawing/2014/main" val="20003"/>
                    </a:ext>
                  </a:extLst>
                </a:gridCol>
                <a:gridCol w="2026137">
                  <a:extLst>
                    <a:ext uri="{9D8B030D-6E8A-4147-A177-3AD203B41FA5}">
                      <a16:colId xmlns:a16="http://schemas.microsoft.com/office/drawing/2014/main" val="20004"/>
                    </a:ext>
                  </a:extLst>
                </a:gridCol>
              </a:tblGrid>
              <a:tr h="220279">
                <a:tc gridSpan="5">
                  <a:txBody>
                    <a:bodyPr/>
                    <a:lstStyle/>
                    <a:p>
                      <a:pPr algn="ctr" fontAlgn="ctr"/>
                      <a:r>
                        <a:rPr lang="fr-FR" sz="1600" b="1" i="0" u="none" strike="noStrike" dirty="0">
                          <a:solidFill>
                            <a:srgbClr val="000000"/>
                          </a:solidFill>
                          <a:latin typeface="Calibri"/>
                        </a:rPr>
                        <a:t>INDIVIDUEL</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0279">
                <a:tc rowSpan="2">
                  <a:txBody>
                    <a:bodyPr/>
                    <a:lstStyle/>
                    <a:p>
                      <a:pPr algn="l" fontAlgn="ctr"/>
                      <a:r>
                        <a:rPr lang="fr-FR" sz="1600" b="1" i="0" u="none" strike="noStrike">
                          <a:solidFill>
                            <a:srgbClr val="000000"/>
                          </a:solidFill>
                          <a:latin typeface="Calibri"/>
                        </a:rPr>
                        <a:t>REGIONALE</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fr-FR" sz="1600" b="1" i="0" u="none" strike="noStrike" dirty="0">
                          <a:solidFill>
                            <a:srgbClr val="000000"/>
                          </a:solidFill>
                          <a:latin typeface="Calibri"/>
                        </a:rPr>
                        <a:t>7 ans</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600" b="1" i="0" u="none" strike="noStrike">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279">
                <a:tc vMerge="1">
                  <a:txBody>
                    <a:bodyPr/>
                    <a:lstStyle/>
                    <a:p>
                      <a:endParaRPr lang="fr-FR"/>
                    </a:p>
                  </a:txBody>
                  <a:tcPr/>
                </a:tc>
                <a:tc gridSpan="3">
                  <a:txBody>
                    <a:bodyPr/>
                    <a:lstStyle/>
                    <a:p>
                      <a:pPr algn="ctr" fontAlgn="ctr"/>
                      <a:r>
                        <a:rPr lang="fr-FR" sz="1600" b="1" i="0" u="none" strike="noStrike" dirty="0">
                          <a:solidFill>
                            <a:srgbClr val="000000"/>
                          </a:solidFill>
                          <a:latin typeface="Calibri"/>
                        </a:rPr>
                        <a:t>8 ans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600" b="1" i="0" u="none" strike="noStrike">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279">
                <a:tc gridSpan="4">
                  <a:txBody>
                    <a:bodyPr/>
                    <a:lstStyle/>
                    <a:p>
                      <a:pPr algn="ctr" fontAlgn="ctr"/>
                      <a:r>
                        <a:rPr lang="fr-FR" sz="1600" b="1" i="0" u="none" strike="noStrike" dirty="0">
                          <a:solidFill>
                            <a:srgbClr val="000000"/>
                          </a:solidFill>
                          <a:latin typeface="Calibri"/>
                        </a:rPr>
                        <a:t>FED A 16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173">
                <a:tc gridSpan="2">
                  <a:txBody>
                    <a:bodyPr/>
                    <a:lstStyle/>
                    <a:p>
                      <a:pPr algn="l" fontAlgn="ctr"/>
                      <a:r>
                        <a:rPr lang="fr-FR" sz="1600" b="1" i="0" u="none" strike="noStrike">
                          <a:solidFill>
                            <a:srgbClr val="000000"/>
                          </a:solidFill>
                          <a:latin typeface="Calibri"/>
                        </a:rPr>
                        <a:t>NATIONAL B 18 ans et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600" b="1" i="0" u="none" strike="noStrike" dirty="0">
                          <a:solidFill>
                            <a:srgbClr val="000000"/>
                          </a:solidFill>
                          <a:latin typeface="Calibri"/>
                        </a:rPr>
                        <a:t>3</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8971">
                <a:tc gridSpan="2">
                  <a:txBody>
                    <a:bodyPr/>
                    <a:lstStyle/>
                    <a:p>
                      <a:pPr algn="l" fontAlgn="ctr"/>
                      <a:r>
                        <a:rPr lang="fr-FR" sz="1600" b="1" i="0" u="none" strike="noStrike">
                          <a:solidFill>
                            <a:srgbClr val="000000"/>
                          </a:solidFill>
                          <a:latin typeface="Calibri"/>
                        </a:rPr>
                        <a:t>national 12 ans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600" b="1" i="0" u="none" strike="noStrike" dirty="0">
                          <a:solidFill>
                            <a:srgbClr val="000000"/>
                          </a:solidFill>
                          <a:latin typeface="Calibri"/>
                        </a:rPr>
                        <a:t>2</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0279">
                <a:tc gridSpan="2">
                  <a:txBody>
                    <a:bodyPr/>
                    <a:lstStyle/>
                    <a:p>
                      <a:pPr algn="l" fontAlgn="ctr"/>
                      <a:endParaRPr lang="fr-FR" sz="1600" b="0" i="0" u="none" strike="noStrike">
                        <a:solidFill>
                          <a:srgbClr val="000000"/>
                        </a:solidFill>
                        <a:latin typeface="Calibri"/>
                      </a:endParaRPr>
                    </a:p>
                  </a:txBody>
                  <a:tcPr marL="7343" marR="7343" marT="73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ctr"/>
                      <a:endParaRPr lang="fr-FR" sz="1600" b="0" i="0" u="none" strike="noStrike">
                        <a:solidFill>
                          <a:srgbClr val="000000"/>
                        </a:solidFill>
                        <a:latin typeface="Calibri"/>
                      </a:endParaRPr>
                    </a:p>
                  </a:txBody>
                  <a:tcPr marL="7343" marR="7343" marT="73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endParaRPr lang="fr-FR" sz="1600" b="0" i="0" u="none" strike="noStrike" dirty="0">
                        <a:solidFill>
                          <a:srgbClr val="000000"/>
                        </a:solidFill>
                        <a:latin typeface="Calibri"/>
                      </a:endParaRPr>
                    </a:p>
                  </a:txBody>
                  <a:tcPr marL="7343" marR="7343" marT="734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0279">
                <a:tc gridSpan="5">
                  <a:txBody>
                    <a:bodyPr/>
                    <a:lstStyle/>
                    <a:p>
                      <a:pPr algn="ctr" fontAlgn="ctr"/>
                      <a:r>
                        <a:rPr lang="fr-FR" sz="1600" b="1" i="0" u="none" strike="noStrike" dirty="0">
                          <a:solidFill>
                            <a:srgbClr val="000000"/>
                          </a:solidFill>
                          <a:latin typeface="Calibri"/>
                        </a:rPr>
                        <a:t>EQUIPE</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370173">
                <a:tc gridSpan="2">
                  <a:txBody>
                    <a:bodyPr/>
                    <a:lstStyle/>
                    <a:p>
                      <a:pPr algn="l" fontAlgn="ctr"/>
                      <a:r>
                        <a:rPr lang="fr-FR" sz="1600" b="1" i="0" u="none" strike="noStrike">
                          <a:solidFill>
                            <a:srgbClr val="000000"/>
                          </a:solidFill>
                          <a:latin typeface="Calibri"/>
                        </a:rPr>
                        <a:t>REGIONAL 7/9 ans</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0173">
                <a:tc gridSpan="2">
                  <a:txBody>
                    <a:bodyPr/>
                    <a:lstStyle/>
                    <a:p>
                      <a:pPr algn="l" fontAlgn="ctr"/>
                      <a:r>
                        <a:rPr lang="fr-FR" sz="1600" b="1" i="0" u="none" strike="noStrike">
                          <a:solidFill>
                            <a:srgbClr val="000000"/>
                          </a:solidFill>
                          <a:latin typeface="Calibri"/>
                        </a:rPr>
                        <a:t>FED B 10/12 ans</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0173">
                <a:tc gridSpan="2">
                  <a:txBody>
                    <a:bodyPr/>
                    <a:lstStyle/>
                    <a:p>
                      <a:pPr algn="l" fontAlgn="ctr"/>
                      <a:r>
                        <a:rPr lang="fr-FR" sz="1600" b="1" i="0" u="none" strike="noStrike">
                          <a:solidFill>
                            <a:srgbClr val="000000"/>
                          </a:solidFill>
                          <a:latin typeface="Calibri"/>
                        </a:rPr>
                        <a:t>FED B 10/15 </a:t>
                      </a:r>
                      <a:r>
                        <a:rPr lang="fr-FR" sz="1600" b="1" i="0" u="none" strike="noStrike" dirty="0">
                          <a:solidFill>
                            <a:srgbClr val="000000"/>
                          </a:solidFill>
                          <a:latin typeface="Calibri"/>
                        </a:rPr>
                        <a:t>ans</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0173">
                <a:tc gridSpan="2">
                  <a:txBody>
                    <a:bodyPr/>
                    <a:lstStyle/>
                    <a:p>
                      <a:pPr algn="l" fontAlgn="ctr"/>
                      <a:r>
                        <a:rPr lang="fr-FR" sz="1600" b="1" i="0" u="none" strike="noStrike" dirty="0">
                          <a:solidFill>
                            <a:srgbClr val="000000"/>
                          </a:solidFill>
                          <a:latin typeface="Calibri"/>
                        </a:rPr>
                        <a:t>NATIONAL A 10/13 ans</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0279">
                <a:tc gridSpan="3">
                  <a:txBody>
                    <a:bodyPr/>
                    <a:lstStyle/>
                    <a:p>
                      <a:pPr algn="l" fontAlgn="ctr"/>
                      <a:r>
                        <a:rPr lang="fr-FR" sz="1600" b="1" i="0" u="none" strike="noStrike" dirty="0">
                          <a:solidFill>
                            <a:srgbClr val="000000"/>
                          </a:solidFill>
                          <a:latin typeface="Calibri"/>
                        </a:rPr>
                        <a:t>FED A 12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fontAlgn="ctr"/>
                      <a:r>
                        <a:rPr lang="fr-FR" sz="1600" b="1" i="0" u="none" strike="noStrike" dirty="0">
                          <a:solidFill>
                            <a:srgbClr val="000000"/>
                          </a:solidFill>
                          <a:latin typeface="Calibri"/>
                        </a:rPr>
                        <a:t>1</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70173">
                <a:tc gridSpan="2">
                  <a:txBody>
                    <a:bodyPr/>
                    <a:lstStyle/>
                    <a:p>
                      <a:pPr algn="l" fontAlgn="ctr"/>
                      <a:r>
                        <a:rPr lang="fr-FR" sz="1600" b="1" i="0" u="none" strike="noStrike">
                          <a:solidFill>
                            <a:srgbClr val="000000"/>
                          </a:solidFill>
                          <a:latin typeface="Calibri"/>
                        </a:rPr>
                        <a:t>NATIONAL B 12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ctr"/>
                      <a:r>
                        <a:rPr lang="fr-FR" sz="1600" b="1" i="0" u="none" strike="noStrike">
                          <a:solidFill>
                            <a:srgbClr val="000000"/>
                          </a:solidFill>
                          <a:latin typeface="Calibri"/>
                        </a:rPr>
                        <a:t> </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1" i="0" u="none" strike="noStrike" dirty="0">
                          <a:solidFill>
                            <a:srgbClr val="000000"/>
                          </a:solidFill>
                          <a:latin typeface="Calibri"/>
                        </a:rPr>
                        <a:t>2</a:t>
                      </a: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600" b="1" i="0" u="none" strike="noStrike" dirty="0">
                        <a:solidFill>
                          <a:srgbClr val="000000"/>
                        </a:solidFill>
                        <a:latin typeface="Calibri"/>
                      </a:endParaRPr>
                    </a:p>
                  </a:txBody>
                  <a:tcPr marL="7343" marR="7343" marT="7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309311869"/>
              </p:ext>
            </p:extLst>
          </p:nvPr>
        </p:nvGraphicFramePr>
        <p:xfrm>
          <a:off x="2393920" y="5429264"/>
          <a:ext cx="3803680" cy="633730"/>
        </p:xfrm>
        <a:graphic>
          <a:graphicData uri="http://schemas.openxmlformats.org/drawingml/2006/table">
            <a:tbl>
              <a:tblPr/>
              <a:tblGrid>
                <a:gridCol w="1901840">
                  <a:extLst>
                    <a:ext uri="{9D8B030D-6E8A-4147-A177-3AD203B41FA5}">
                      <a16:colId xmlns:a16="http://schemas.microsoft.com/office/drawing/2014/main" val="20000"/>
                    </a:ext>
                  </a:extLst>
                </a:gridCol>
                <a:gridCol w="1901840">
                  <a:extLst>
                    <a:ext uri="{9D8B030D-6E8A-4147-A177-3AD203B41FA5}">
                      <a16:colId xmlns:a16="http://schemas.microsoft.com/office/drawing/2014/main" val="20001"/>
                    </a:ext>
                  </a:extLst>
                </a:gridCol>
              </a:tblGrid>
              <a:tr h="316865">
                <a:tc>
                  <a:txBody>
                    <a:bodyPr/>
                    <a:lstStyle/>
                    <a:p>
                      <a:pPr algn="ctr" fontAlgn="ctr"/>
                      <a:r>
                        <a:rPr lang="fr-FR" sz="1400" b="1" i="0" u="none" strike="noStrike" dirty="0">
                          <a:solidFill>
                            <a:srgbClr val="000000"/>
                          </a:solidFill>
                          <a:latin typeface="Calibri"/>
                        </a:rPr>
                        <a:t>INDIVIDUEL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6865">
                <a:tc>
                  <a:txBody>
                    <a:bodyPr/>
                    <a:lstStyle/>
                    <a:p>
                      <a:pPr algn="ctr" fontAlgn="ctr"/>
                      <a:r>
                        <a:rPr lang="fr-FR" sz="1400" b="1" i="0" u="none" strike="noStrike">
                          <a:solidFill>
                            <a:srgbClr val="000000"/>
                          </a:solidFill>
                          <a:latin typeface="Calibri"/>
                        </a:rPr>
                        <a:t>EQUIPES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05178182"/>
              </p:ext>
            </p:extLst>
          </p:nvPr>
        </p:nvGraphicFramePr>
        <p:xfrm>
          <a:off x="3124200" y="428604"/>
          <a:ext cx="5334000" cy="1785951"/>
        </p:xfrm>
        <a:graphic>
          <a:graphicData uri="http://schemas.openxmlformats.org/drawingml/2006/table">
            <a:tbl>
              <a:tblPr/>
              <a:tblGrid>
                <a:gridCol w="4058144">
                  <a:extLst>
                    <a:ext uri="{9D8B030D-6E8A-4147-A177-3AD203B41FA5}">
                      <a16:colId xmlns:a16="http://schemas.microsoft.com/office/drawing/2014/main" val="20000"/>
                    </a:ext>
                  </a:extLst>
                </a:gridCol>
                <a:gridCol w="1275856">
                  <a:extLst>
                    <a:ext uri="{9D8B030D-6E8A-4147-A177-3AD203B41FA5}">
                      <a16:colId xmlns:a16="http://schemas.microsoft.com/office/drawing/2014/main" val="20001"/>
                    </a:ext>
                  </a:extLst>
                </a:gridCol>
              </a:tblGrid>
              <a:tr h="595317">
                <a:tc>
                  <a:txBody>
                    <a:bodyPr/>
                    <a:lstStyle/>
                    <a:p>
                      <a:pPr algn="ctr" fontAlgn="ctr"/>
                      <a:r>
                        <a:rPr lang="fr-FR" sz="1600" b="1" i="0" u="none" strike="noStrike">
                          <a:solidFill>
                            <a:srgbClr val="000000"/>
                          </a:solidFill>
                          <a:latin typeface="Calibri"/>
                        </a:rPr>
                        <a:t>INDIVIDUEL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5317">
                <a:tc>
                  <a:txBody>
                    <a:bodyPr/>
                    <a:lstStyle/>
                    <a:p>
                      <a:pPr algn="ctr" fontAlgn="ctr"/>
                      <a:r>
                        <a:rPr lang="en-US" sz="1600" b="1" i="0" u="none" strike="noStrike">
                          <a:solidFill>
                            <a:srgbClr val="000000"/>
                          </a:solidFill>
                          <a:latin typeface="Calibri"/>
                        </a:rPr>
                        <a:t>Mathis RENAUDIN FAD A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1 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5317">
                <a:tc>
                  <a:txBody>
                    <a:bodyPr/>
                    <a:lstStyle/>
                    <a:p>
                      <a:pPr algn="ctr" fontAlgn="ctr"/>
                      <a:r>
                        <a:rPr lang="fr-FR" sz="1600" b="1" i="0" u="none" strike="noStrike">
                          <a:solidFill>
                            <a:srgbClr val="000000"/>
                          </a:solidFill>
                          <a:latin typeface="Calibri"/>
                        </a:rPr>
                        <a:t>Léo DIVERRES Régional 7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3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75674357"/>
              </p:ext>
            </p:extLst>
          </p:nvPr>
        </p:nvGraphicFramePr>
        <p:xfrm>
          <a:off x="3124200" y="2571744"/>
          <a:ext cx="5334000" cy="3093738"/>
        </p:xfrm>
        <a:graphic>
          <a:graphicData uri="http://schemas.openxmlformats.org/drawingml/2006/table">
            <a:tbl>
              <a:tblPr/>
              <a:tblGrid>
                <a:gridCol w="2785960">
                  <a:extLst>
                    <a:ext uri="{9D8B030D-6E8A-4147-A177-3AD203B41FA5}">
                      <a16:colId xmlns:a16="http://schemas.microsoft.com/office/drawing/2014/main" val="20000"/>
                    </a:ext>
                  </a:extLst>
                </a:gridCol>
                <a:gridCol w="1274020">
                  <a:extLst>
                    <a:ext uri="{9D8B030D-6E8A-4147-A177-3AD203B41FA5}">
                      <a16:colId xmlns:a16="http://schemas.microsoft.com/office/drawing/2014/main" val="20001"/>
                    </a:ext>
                  </a:extLst>
                </a:gridCol>
                <a:gridCol w="1274020">
                  <a:extLst>
                    <a:ext uri="{9D8B030D-6E8A-4147-A177-3AD203B41FA5}">
                      <a16:colId xmlns:a16="http://schemas.microsoft.com/office/drawing/2014/main" val="20002"/>
                    </a:ext>
                  </a:extLst>
                </a:gridCol>
              </a:tblGrid>
              <a:tr h="515623">
                <a:tc>
                  <a:txBody>
                    <a:bodyPr/>
                    <a:lstStyle/>
                    <a:p>
                      <a:pPr algn="ctr" fontAlgn="ctr"/>
                      <a:r>
                        <a:rPr lang="fr-FR" sz="1600" b="1" i="0" u="none" strike="noStrike" dirty="0">
                          <a:solidFill>
                            <a:srgbClr val="000000"/>
                          </a:solidFill>
                          <a:latin typeface="Calibri"/>
                        </a:rPr>
                        <a:t>EQUIPE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5623">
                <a:tc>
                  <a:txBody>
                    <a:bodyPr/>
                    <a:lstStyle/>
                    <a:p>
                      <a:pPr algn="ctr" fontAlgn="ctr"/>
                      <a:r>
                        <a:rPr lang="fr-FR" sz="1600" b="1" i="0" u="none" strike="noStrike">
                          <a:solidFill>
                            <a:srgbClr val="000000"/>
                          </a:solidFill>
                          <a:latin typeface="Calibri"/>
                        </a:rPr>
                        <a:t>FED B 10/12 ans  SSG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3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5623">
                <a:tc>
                  <a:txBody>
                    <a:bodyPr/>
                    <a:lstStyle/>
                    <a:p>
                      <a:pPr algn="ctr" fontAlgn="ctr"/>
                      <a:r>
                        <a:rPr lang="fr-FR" sz="1600" b="1" i="0" u="none" strike="noStrike">
                          <a:solidFill>
                            <a:srgbClr val="000000"/>
                          </a:solidFill>
                          <a:latin typeface="Calibri"/>
                        </a:rPr>
                        <a:t>FED B 10/15 ans SSG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1 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5623">
                <a:tc>
                  <a:txBody>
                    <a:bodyPr/>
                    <a:lstStyle/>
                    <a:p>
                      <a:pPr algn="ctr" fontAlgn="ctr"/>
                      <a:r>
                        <a:rPr lang="fr-FR" sz="1600" b="1" i="0" u="none" strike="noStrike">
                          <a:solidFill>
                            <a:srgbClr val="000000"/>
                          </a:solidFill>
                          <a:latin typeface="Calibri"/>
                        </a:rPr>
                        <a:t>NATIONAL 10/13 ans PLSP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3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5623">
                <a:tc>
                  <a:txBody>
                    <a:bodyPr/>
                    <a:lstStyle/>
                    <a:p>
                      <a:pPr algn="ctr" fontAlgn="ctr"/>
                      <a:r>
                        <a:rPr lang="fr-FR" sz="1600" b="1" i="0" u="none" strike="noStrike">
                          <a:solidFill>
                            <a:srgbClr val="000000"/>
                          </a:solidFill>
                          <a:latin typeface="Calibri"/>
                        </a:rPr>
                        <a:t>FED A 12 + PLSP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3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5623">
                <a:tc>
                  <a:txBody>
                    <a:bodyPr/>
                    <a:lstStyle/>
                    <a:p>
                      <a:pPr algn="ctr" fontAlgn="ctr"/>
                      <a:r>
                        <a:rPr lang="fr-FR" sz="1600" b="1" i="0" u="none" strike="noStrike">
                          <a:solidFill>
                            <a:srgbClr val="000000"/>
                          </a:solidFill>
                          <a:latin typeface="Calibri"/>
                        </a:rPr>
                        <a:t>NATIONAL B 12 + PLSP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2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11 </a:t>
                      </a:r>
                      <a:r>
                        <a:rPr lang="fr-FR" sz="1600" b="1" i="0" u="none" strike="noStrike" dirty="0" err="1">
                          <a:solidFill>
                            <a:srgbClr val="000000"/>
                          </a:solidFill>
                          <a:latin typeface="Calibri"/>
                        </a:rPr>
                        <a:t>éme</a:t>
                      </a:r>
                      <a:endParaRPr lang="fr-FR" sz="16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AF.png"/>
          <p:cNvPicPr>
            <a:picLocks noChangeAspect="1"/>
          </p:cNvPicPr>
          <p:nvPr/>
        </p:nvPicPr>
        <p:blipFill>
          <a:blip r:embed="rId2"/>
          <a:stretch>
            <a:fillRect/>
          </a:stretch>
        </p:blipFill>
        <p:spPr>
          <a:xfrm>
            <a:off x="214282" y="120465"/>
            <a:ext cx="8786873" cy="6671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212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Image 2" descr="C:\Users\VERONIQUE\AppData\Local\Microsoft\Windows\INetCache\Content.Word\Carte Clubs 37-2016.jpg">
            <a:extLst>
              <a:ext uri="{FF2B5EF4-FFF2-40B4-BE49-F238E27FC236}">
                <a16:creationId xmlns:a16="http://schemas.microsoft.com/office/drawing/2014/main" id="{ADED2AE9-0E2A-4BF4-BAD8-7DA041760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3858" y="208115"/>
            <a:ext cx="5832454" cy="5951484"/>
          </a:xfrm>
          <a:prstGeom prst="rect">
            <a:avLst/>
          </a:prstGeom>
          <a:noFill/>
        </p:spPr>
      </p:pic>
      <p:sp>
        <p:nvSpPr>
          <p:cNvPr id="2" name="Titre 1">
            <a:extLst>
              <a:ext uri="{FF2B5EF4-FFF2-40B4-BE49-F238E27FC236}">
                <a16:creationId xmlns:a16="http://schemas.microsoft.com/office/drawing/2014/main" id="{9C10D426-5655-4085-9D5D-EC13B420459F}"/>
              </a:ext>
            </a:extLst>
          </p:cNvPr>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rtl="0">
              <a:lnSpc>
                <a:spcPct val="90000"/>
              </a:lnSpc>
              <a:spcBef>
                <a:spcPct val="0"/>
              </a:spcBef>
            </a:pPr>
            <a:r>
              <a:rPr lang="en-US" sz="2275" kern="1200" dirty="0">
                <a:solidFill>
                  <a:srgbClr val="FFFFFF"/>
                </a:solidFill>
                <a:latin typeface="+mj-lt"/>
                <a:ea typeface="+mj-ea"/>
                <a:cs typeface="+mj-cs"/>
              </a:rPr>
              <a:t>Les clubs du </a:t>
            </a:r>
            <a:br>
              <a:rPr lang="en-US" sz="2275" kern="1200" dirty="0">
                <a:solidFill>
                  <a:srgbClr val="FFFFFF"/>
                </a:solidFill>
                <a:latin typeface="+mj-lt"/>
                <a:ea typeface="+mj-ea"/>
                <a:cs typeface="+mj-cs"/>
              </a:rPr>
            </a:br>
            <a:r>
              <a:rPr lang="en-US" sz="2275" kern="1200" dirty="0">
                <a:solidFill>
                  <a:srgbClr val="FFFFFF"/>
                </a:solidFill>
                <a:latin typeface="+mj-lt"/>
                <a:ea typeface="+mj-ea"/>
                <a:cs typeface="+mj-cs"/>
              </a:rPr>
              <a:t>37</a:t>
            </a:r>
          </a:p>
        </p:txBody>
      </p:sp>
      <p:sp>
        <p:nvSpPr>
          <p:cNvPr id="9" name="object 4">
            <a:extLst>
              <a:ext uri="{FF2B5EF4-FFF2-40B4-BE49-F238E27FC236}">
                <a16:creationId xmlns:a16="http://schemas.microsoft.com/office/drawing/2014/main" id="{99168E57-CEE2-41EA-BE7D-E9ABDD056BCD}"/>
              </a:ext>
            </a:extLst>
          </p:cNvPr>
          <p:cNvSpPr txBox="1"/>
          <p:nvPr/>
        </p:nvSpPr>
        <p:spPr>
          <a:xfrm>
            <a:off x="1981200" y="6348194"/>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cxnSp>
        <p:nvCxnSpPr>
          <p:cNvPr id="5" name="Connecteur droit 4">
            <a:extLst>
              <a:ext uri="{FF2B5EF4-FFF2-40B4-BE49-F238E27FC236}">
                <a16:creationId xmlns:a16="http://schemas.microsoft.com/office/drawing/2014/main" id="{2B2CB911-8A63-4916-8CF7-49E25074C79E}"/>
              </a:ext>
            </a:extLst>
          </p:cNvPr>
          <p:cNvCxnSpPr>
            <a:cxnSpLocks/>
          </p:cNvCxnSpPr>
          <p:nvPr/>
        </p:nvCxnSpPr>
        <p:spPr>
          <a:xfrm>
            <a:off x="4572000" y="2705553"/>
            <a:ext cx="820800" cy="0"/>
          </a:xfrm>
          <a:prstGeom prst="line">
            <a:avLst/>
          </a:prstGeom>
          <a:ln w="76200"/>
        </p:spPr>
        <p:style>
          <a:lnRef idx="1">
            <a:schemeClr val="dk1"/>
          </a:lnRef>
          <a:fillRef idx="0">
            <a:schemeClr val="dk1"/>
          </a:fillRef>
          <a:effectRef idx="0">
            <a:schemeClr val="dk1"/>
          </a:effectRef>
          <a:fontRef idx="minor">
            <a:schemeClr val="tx1"/>
          </a:fontRef>
        </p:style>
      </p:cxnSp>
      <p:sp>
        <p:nvSpPr>
          <p:cNvPr id="8" name="object 5">
            <a:extLst>
              <a:ext uri="{FF2B5EF4-FFF2-40B4-BE49-F238E27FC236}">
                <a16:creationId xmlns:a16="http://schemas.microsoft.com/office/drawing/2014/main" id="{C3D6A312-2263-4F03-820F-BF2B619A8EBC}"/>
              </a:ext>
            </a:extLst>
          </p:cNvPr>
          <p:cNvSpPr txBox="1"/>
          <p:nvPr/>
        </p:nvSpPr>
        <p:spPr>
          <a:xfrm>
            <a:off x="8214360" y="6348194"/>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4" name="Espace réservé du numéro de diapositive 3">
            <a:extLst>
              <a:ext uri="{FF2B5EF4-FFF2-40B4-BE49-F238E27FC236}">
                <a16:creationId xmlns:a16="http://schemas.microsoft.com/office/drawing/2014/main" id="{869B6DD7-7B55-43FD-99C4-7D5B815B4386}"/>
              </a:ext>
            </a:extLst>
          </p:cNvPr>
          <p:cNvSpPr>
            <a:spLocks noGrp="1"/>
          </p:cNvSpPr>
          <p:nvPr>
            <p:ph type="sldNum" sz="quarter" idx="7"/>
          </p:nvPr>
        </p:nvSpPr>
        <p:spPr/>
        <p:txBody>
          <a:bodyPr/>
          <a:lstStyle/>
          <a:p>
            <a:fld id="{B6F15528-21DE-4FAA-801E-634DDDAF4B2B}" type="slidenum">
              <a:rPr lang="fr-FR" smtClean="0"/>
              <a:t>5</a:t>
            </a:fld>
            <a:endParaRPr lang="fr-FR"/>
          </a:p>
        </p:txBody>
      </p:sp>
      <p:sp>
        <p:nvSpPr>
          <p:cNvPr id="11" name="Ellipse 10">
            <a:extLst>
              <a:ext uri="{FF2B5EF4-FFF2-40B4-BE49-F238E27FC236}">
                <a16:creationId xmlns:a16="http://schemas.microsoft.com/office/drawing/2014/main" id="{16112DEE-8D7F-43DD-BD2C-C085D821A2EC}"/>
              </a:ext>
            </a:extLst>
          </p:cNvPr>
          <p:cNvSpPr/>
          <p:nvPr/>
        </p:nvSpPr>
        <p:spPr>
          <a:xfrm>
            <a:off x="3712408" y="2593700"/>
            <a:ext cx="101600" cy="1651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BEC226C-D5CA-4E61-A978-F8F8EA47D9B7}"/>
              </a:ext>
            </a:extLst>
          </p:cNvPr>
          <p:cNvSpPr/>
          <p:nvPr/>
        </p:nvSpPr>
        <p:spPr>
          <a:xfrm>
            <a:off x="4114799" y="1600200"/>
            <a:ext cx="1421603" cy="24810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masis MT Pro Black" panose="020B0604020202020204" pitchFamily="18" charset="0"/>
              </a:rPr>
              <a:t>Fondettes </a:t>
            </a:r>
          </a:p>
        </p:txBody>
      </p:sp>
      <p:cxnSp>
        <p:nvCxnSpPr>
          <p:cNvPr id="13" name="Connecteur droit 12">
            <a:extLst>
              <a:ext uri="{FF2B5EF4-FFF2-40B4-BE49-F238E27FC236}">
                <a16:creationId xmlns:a16="http://schemas.microsoft.com/office/drawing/2014/main" id="{3E14A413-D8F3-4E33-969E-45074E3A3F48}"/>
              </a:ext>
            </a:extLst>
          </p:cNvPr>
          <p:cNvCxnSpPr>
            <a:cxnSpLocks/>
          </p:cNvCxnSpPr>
          <p:nvPr/>
        </p:nvCxnSpPr>
        <p:spPr>
          <a:xfrm>
            <a:off x="5235832" y="3581400"/>
            <a:ext cx="936368" cy="20017"/>
          </a:xfrm>
          <a:prstGeom prst="line">
            <a:avLst/>
          </a:prstGeom>
        </p:spPr>
        <p:style>
          <a:lnRef idx="1">
            <a:schemeClr val="dk1"/>
          </a:lnRef>
          <a:fillRef idx="0">
            <a:schemeClr val="dk1"/>
          </a:fillRef>
          <a:effectRef idx="0">
            <a:schemeClr val="dk1"/>
          </a:effectRef>
          <a:fontRef idx="minor">
            <a:schemeClr val="tx1"/>
          </a:fontRef>
        </p:style>
      </p:cxnSp>
      <p:sp>
        <p:nvSpPr>
          <p:cNvPr id="7" name="Ellipse 6">
            <a:extLst>
              <a:ext uri="{FF2B5EF4-FFF2-40B4-BE49-F238E27FC236}">
                <a16:creationId xmlns:a16="http://schemas.microsoft.com/office/drawing/2014/main" id="{2CB9DBE9-3DBF-7A6F-58F4-1BE67BC501DF}"/>
              </a:ext>
            </a:extLst>
          </p:cNvPr>
          <p:cNvSpPr/>
          <p:nvPr/>
        </p:nvSpPr>
        <p:spPr>
          <a:xfrm>
            <a:off x="5185032" y="1765300"/>
            <a:ext cx="101600" cy="8300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0532227-DAF6-E216-458B-56F8BB6975F5}"/>
              </a:ext>
            </a:extLst>
          </p:cNvPr>
          <p:cNvSpPr/>
          <p:nvPr/>
        </p:nvSpPr>
        <p:spPr>
          <a:xfrm>
            <a:off x="5613400" y="2273864"/>
            <a:ext cx="101600" cy="1651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516995D2-FE10-7F70-6D69-EBA8EE5A62DE}"/>
                  </a:ext>
                </a:extLst>
              </p14:cNvPr>
              <p14:cNvContentPartPr/>
              <p14:nvPr/>
            </p14:nvContentPartPr>
            <p14:xfrm>
              <a:off x="5278882" y="3590345"/>
              <a:ext cx="900360" cy="30240"/>
            </p14:xfrm>
          </p:contentPart>
        </mc:Choice>
        <mc:Fallback xmlns="">
          <p:pic>
            <p:nvPicPr>
              <p:cNvPr id="18" name="Encre 17">
                <a:extLst>
                  <a:ext uri="{FF2B5EF4-FFF2-40B4-BE49-F238E27FC236}">
                    <a16:creationId xmlns:a16="http://schemas.microsoft.com/office/drawing/2014/main" id="{516995D2-FE10-7F70-6D69-EBA8EE5A62DE}"/>
                  </a:ext>
                </a:extLst>
              </p:cNvPr>
              <p:cNvPicPr/>
              <p:nvPr/>
            </p:nvPicPr>
            <p:blipFill>
              <a:blip r:embed="rId5"/>
              <a:stretch>
                <a:fillRect/>
              </a:stretch>
            </p:blipFill>
            <p:spPr>
              <a:xfrm>
                <a:off x="5224882" y="3482345"/>
                <a:ext cx="1008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04165B4C-068C-3B15-DF87-052C519D7328}"/>
                  </a:ext>
                </a:extLst>
              </p14:cNvPr>
              <p14:cNvContentPartPr/>
              <p14:nvPr/>
            </p14:nvContentPartPr>
            <p14:xfrm>
              <a:off x="5296882" y="3709145"/>
              <a:ext cx="913680" cy="21240"/>
            </p14:xfrm>
          </p:contentPart>
        </mc:Choice>
        <mc:Fallback xmlns="">
          <p:pic>
            <p:nvPicPr>
              <p:cNvPr id="19" name="Encre 18">
                <a:extLst>
                  <a:ext uri="{FF2B5EF4-FFF2-40B4-BE49-F238E27FC236}">
                    <a16:creationId xmlns:a16="http://schemas.microsoft.com/office/drawing/2014/main" id="{04165B4C-068C-3B15-DF87-052C519D7328}"/>
                  </a:ext>
                </a:extLst>
              </p:cNvPr>
              <p:cNvPicPr/>
              <p:nvPr/>
            </p:nvPicPr>
            <p:blipFill>
              <a:blip r:embed="rId7"/>
              <a:stretch>
                <a:fillRect/>
              </a:stretch>
            </p:blipFill>
            <p:spPr>
              <a:xfrm>
                <a:off x="5243242" y="3601505"/>
                <a:ext cx="1021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cre 21">
                <a:extLst>
                  <a:ext uri="{FF2B5EF4-FFF2-40B4-BE49-F238E27FC236}">
                    <a16:creationId xmlns:a16="http://schemas.microsoft.com/office/drawing/2014/main" id="{29D41E5B-2C92-7678-B56F-A7EBB7B55175}"/>
                  </a:ext>
                </a:extLst>
              </p14:cNvPr>
              <p14:cNvContentPartPr/>
              <p14:nvPr/>
            </p14:nvContentPartPr>
            <p14:xfrm>
              <a:off x="4544482" y="2711618"/>
              <a:ext cx="841680" cy="28800"/>
            </p14:xfrm>
          </p:contentPart>
        </mc:Choice>
        <mc:Fallback xmlns="">
          <p:pic>
            <p:nvPicPr>
              <p:cNvPr id="22" name="Encre 21">
                <a:extLst>
                  <a:ext uri="{FF2B5EF4-FFF2-40B4-BE49-F238E27FC236}">
                    <a16:creationId xmlns:a16="http://schemas.microsoft.com/office/drawing/2014/main" id="{29D41E5B-2C92-7678-B56F-A7EBB7B55175}"/>
                  </a:ext>
                </a:extLst>
              </p:cNvPr>
              <p:cNvPicPr/>
              <p:nvPr/>
            </p:nvPicPr>
            <p:blipFill>
              <a:blip r:embed="rId9"/>
              <a:stretch>
                <a:fillRect/>
              </a:stretch>
            </p:blipFill>
            <p:spPr>
              <a:xfrm>
                <a:off x="4508482" y="2639978"/>
                <a:ext cx="91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Encre 22">
                <a:extLst>
                  <a:ext uri="{FF2B5EF4-FFF2-40B4-BE49-F238E27FC236}">
                    <a16:creationId xmlns:a16="http://schemas.microsoft.com/office/drawing/2014/main" id="{8B2CF5A2-1B85-8CDB-8857-A2F703CA2835}"/>
                  </a:ext>
                </a:extLst>
              </p14:cNvPr>
              <p14:cNvContentPartPr/>
              <p14:nvPr/>
            </p14:nvContentPartPr>
            <p14:xfrm>
              <a:off x="6486322" y="2574458"/>
              <a:ext cx="763200" cy="51120"/>
            </p14:xfrm>
          </p:contentPart>
        </mc:Choice>
        <mc:Fallback xmlns="">
          <p:pic>
            <p:nvPicPr>
              <p:cNvPr id="23" name="Encre 22">
                <a:extLst>
                  <a:ext uri="{FF2B5EF4-FFF2-40B4-BE49-F238E27FC236}">
                    <a16:creationId xmlns:a16="http://schemas.microsoft.com/office/drawing/2014/main" id="{8B2CF5A2-1B85-8CDB-8857-A2F703CA2835}"/>
                  </a:ext>
                </a:extLst>
              </p:cNvPr>
              <p:cNvPicPr/>
              <p:nvPr/>
            </p:nvPicPr>
            <p:blipFill>
              <a:blip r:embed="rId11"/>
              <a:stretch>
                <a:fillRect/>
              </a:stretch>
            </p:blipFill>
            <p:spPr>
              <a:xfrm>
                <a:off x="6450322" y="2502818"/>
                <a:ext cx="834840" cy="194760"/>
              </a:xfrm>
              <a:prstGeom prst="rect">
                <a:avLst/>
              </a:prstGeom>
            </p:spPr>
          </p:pic>
        </mc:Fallback>
      </mc:AlternateContent>
    </p:spTree>
    <p:extLst>
      <p:ext uri="{BB962C8B-B14F-4D97-AF65-F5344CB8AC3E}">
        <p14:creationId xmlns:p14="http://schemas.microsoft.com/office/powerpoint/2010/main" val="973247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642910" y="928664"/>
          <a:ext cx="8001060" cy="4572035"/>
        </p:xfrm>
        <a:graphic>
          <a:graphicData uri="http://schemas.openxmlformats.org/drawingml/2006/table">
            <a:tbl>
              <a:tblPr/>
              <a:tblGrid>
                <a:gridCol w="800106">
                  <a:extLst>
                    <a:ext uri="{9D8B030D-6E8A-4147-A177-3AD203B41FA5}">
                      <a16:colId xmlns:a16="http://schemas.microsoft.com/office/drawing/2014/main" val="20000"/>
                    </a:ext>
                  </a:extLst>
                </a:gridCol>
                <a:gridCol w="800106">
                  <a:extLst>
                    <a:ext uri="{9D8B030D-6E8A-4147-A177-3AD203B41FA5}">
                      <a16:colId xmlns:a16="http://schemas.microsoft.com/office/drawing/2014/main" val="20001"/>
                    </a:ext>
                  </a:extLst>
                </a:gridCol>
                <a:gridCol w="800106">
                  <a:extLst>
                    <a:ext uri="{9D8B030D-6E8A-4147-A177-3AD203B41FA5}">
                      <a16:colId xmlns:a16="http://schemas.microsoft.com/office/drawing/2014/main" val="20002"/>
                    </a:ext>
                  </a:extLst>
                </a:gridCol>
                <a:gridCol w="800106">
                  <a:extLst>
                    <a:ext uri="{9D8B030D-6E8A-4147-A177-3AD203B41FA5}">
                      <a16:colId xmlns:a16="http://schemas.microsoft.com/office/drawing/2014/main" val="20003"/>
                    </a:ext>
                  </a:extLst>
                </a:gridCol>
                <a:gridCol w="800106">
                  <a:extLst>
                    <a:ext uri="{9D8B030D-6E8A-4147-A177-3AD203B41FA5}">
                      <a16:colId xmlns:a16="http://schemas.microsoft.com/office/drawing/2014/main" val="20004"/>
                    </a:ext>
                  </a:extLst>
                </a:gridCol>
                <a:gridCol w="800106">
                  <a:extLst>
                    <a:ext uri="{9D8B030D-6E8A-4147-A177-3AD203B41FA5}">
                      <a16:colId xmlns:a16="http://schemas.microsoft.com/office/drawing/2014/main" val="20005"/>
                    </a:ext>
                  </a:extLst>
                </a:gridCol>
                <a:gridCol w="800106">
                  <a:extLst>
                    <a:ext uri="{9D8B030D-6E8A-4147-A177-3AD203B41FA5}">
                      <a16:colId xmlns:a16="http://schemas.microsoft.com/office/drawing/2014/main" val="20006"/>
                    </a:ext>
                  </a:extLst>
                </a:gridCol>
                <a:gridCol w="800106">
                  <a:extLst>
                    <a:ext uri="{9D8B030D-6E8A-4147-A177-3AD203B41FA5}">
                      <a16:colId xmlns:a16="http://schemas.microsoft.com/office/drawing/2014/main" val="20007"/>
                    </a:ext>
                  </a:extLst>
                </a:gridCol>
                <a:gridCol w="800106">
                  <a:extLst>
                    <a:ext uri="{9D8B030D-6E8A-4147-A177-3AD203B41FA5}">
                      <a16:colId xmlns:a16="http://schemas.microsoft.com/office/drawing/2014/main" val="20008"/>
                    </a:ext>
                  </a:extLst>
                </a:gridCol>
                <a:gridCol w="800106">
                  <a:extLst>
                    <a:ext uri="{9D8B030D-6E8A-4147-A177-3AD203B41FA5}">
                      <a16:colId xmlns:a16="http://schemas.microsoft.com/office/drawing/2014/main" val="20009"/>
                    </a:ext>
                  </a:extLst>
                </a:gridCol>
              </a:tblGrid>
              <a:tr h="351695">
                <a:tc gridSpan="5">
                  <a:txBody>
                    <a:bodyPr/>
                    <a:lstStyle/>
                    <a:p>
                      <a:pPr algn="ctr" fontAlgn="ctr"/>
                      <a:r>
                        <a:rPr lang="fr-FR" sz="1000" b="1" i="0" u="none" strike="noStrike" dirty="0">
                          <a:solidFill>
                            <a:srgbClr val="000000"/>
                          </a:solidFill>
                          <a:latin typeface="Comic Sans MS"/>
                        </a:rPr>
                        <a:t>FED A Région</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b"/>
                      <a:r>
                        <a:rPr lang="fr-FR" sz="1000" b="1" i="0" u="none" strike="noStrike" dirty="0">
                          <a:solidFill>
                            <a:srgbClr val="000000"/>
                          </a:solidFill>
                          <a:latin typeface="Comic Sans MS"/>
                        </a:rPr>
                        <a:t>FED A National</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51695">
                <a:tc>
                  <a:txBody>
                    <a:bodyPr/>
                    <a:lstStyle/>
                    <a:p>
                      <a:pPr algn="ctr" fontAlgn="ctr"/>
                      <a:r>
                        <a:rPr lang="fr-FR" sz="1000" b="1" i="0" u="none" strike="noStrike">
                          <a:solidFill>
                            <a:srgbClr val="000000"/>
                          </a:solidFill>
                          <a:latin typeface="Comic Sans MS"/>
                        </a:rPr>
                        <a:t>10/11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12/13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14/15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16/17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18 ans et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10/11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12/13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14/15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16/17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18 ans et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695">
                <a:tc>
                  <a:txBody>
                    <a:bodyPr/>
                    <a:lstStyle/>
                    <a:p>
                      <a:pPr algn="ctr" fontAlgn="ctr"/>
                      <a:r>
                        <a:rPr lang="fr-FR" sz="1000" b="1" i="0" u="none" strike="noStrike">
                          <a:solidFill>
                            <a:srgbClr val="000000"/>
                          </a:solidFill>
                          <a:latin typeface="Comic Sans MS"/>
                        </a:rPr>
                        <a:t>16</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11</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6</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8</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16</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a:solidFill>
                            <a:srgbClr val="000000"/>
                          </a:solidFill>
                          <a:latin typeface="Comic Sans MS"/>
                        </a:rPr>
                        <a:t> </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1695">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51695">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a:noFill/>
                    </a:lnB>
                  </a:tcPr>
                </a:tc>
                <a:extLst>
                  <a:ext uri="{0D108BD9-81ED-4DB2-BD59-A6C34878D82A}">
                    <a16:rowId xmlns:a16="http://schemas.microsoft.com/office/drawing/2014/main" val="10004"/>
                  </a:ext>
                </a:extLst>
              </a:tr>
              <a:tr h="351695">
                <a:tc gridSpan="8">
                  <a:txBody>
                    <a:bodyPr/>
                    <a:lstStyle/>
                    <a:p>
                      <a:pPr algn="ctr" fontAlgn="ctr"/>
                      <a:r>
                        <a:rPr lang="fr-FR" sz="1000" b="1" i="0" u="none" strike="noStrike">
                          <a:solidFill>
                            <a:srgbClr val="000000"/>
                          </a:solidFill>
                          <a:latin typeface="Comic Sans MS"/>
                        </a:rPr>
                        <a:t>PERFORMANCE REGIONALE</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000" b="1" i="0" u="none" strike="noStrike" dirty="0">
                        <a:solidFill>
                          <a:srgbClr val="000000"/>
                        </a:solidFill>
                        <a:latin typeface="Comic Sans MS"/>
                      </a:endParaRPr>
                    </a:p>
                  </a:txBody>
                  <a:tcPr marL="5508" marR="5508" marT="55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a:noFill/>
                    </a:lnB>
                  </a:tcPr>
                </a:tc>
                <a:extLst>
                  <a:ext uri="{0D108BD9-81ED-4DB2-BD59-A6C34878D82A}">
                    <a16:rowId xmlns:a16="http://schemas.microsoft.com/office/drawing/2014/main" val="10005"/>
                  </a:ext>
                </a:extLst>
              </a:tr>
              <a:tr h="351695">
                <a:tc>
                  <a:txBody>
                    <a:bodyPr/>
                    <a:lstStyle/>
                    <a:p>
                      <a:pPr algn="ctr" fontAlgn="ctr"/>
                      <a:r>
                        <a:rPr lang="fr-FR" sz="1000" b="1" i="0" u="none" strike="noStrike">
                          <a:solidFill>
                            <a:srgbClr val="000000"/>
                          </a:solidFill>
                          <a:latin typeface="Comic Sans MS"/>
                        </a:rPr>
                        <a:t>7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8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9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10/11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12/13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14/15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16/17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18 ans et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latin typeface="Comic Sans MS"/>
                      </a:endParaRPr>
                    </a:p>
                  </a:txBody>
                  <a:tcPr marL="5508" marR="5508" marT="55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a:noFill/>
                    </a:lnB>
                  </a:tcPr>
                </a:tc>
                <a:extLst>
                  <a:ext uri="{0D108BD9-81ED-4DB2-BD59-A6C34878D82A}">
                    <a16:rowId xmlns:a16="http://schemas.microsoft.com/office/drawing/2014/main" val="10006"/>
                  </a:ext>
                </a:extLst>
              </a:tr>
              <a:tr h="351695">
                <a:tc>
                  <a:txBody>
                    <a:bodyPr/>
                    <a:lstStyle/>
                    <a:p>
                      <a:pPr algn="ctr" fontAlgn="ctr"/>
                      <a:r>
                        <a:rPr lang="fr-FR" sz="1000" b="1" i="0" u="none" strike="noStrike">
                          <a:solidFill>
                            <a:srgbClr val="000000"/>
                          </a:solidFill>
                          <a:latin typeface="Comic Sans MS"/>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5</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6</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latin typeface="Comic Sans MS"/>
                      </a:endParaRPr>
                    </a:p>
                  </a:txBody>
                  <a:tcPr marL="5508" marR="5508" marT="55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a:noFill/>
                    </a:lnB>
                  </a:tcPr>
                </a:tc>
                <a:extLst>
                  <a:ext uri="{0D108BD9-81ED-4DB2-BD59-A6C34878D82A}">
                    <a16:rowId xmlns:a16="http://schemas.microsoft.com/office/drawing/2014/main" val="10007"/>
                  </a:ext>
                </a:extLst>
              </a:tr>
              <a:tr h="351695">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a:noFill/>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a:noFill/>
                    </a:lnB>
                  </a:tcPr>
                </a:tc>
                <a:extLst>
                  <a:ext uri="{0D108BD9-81ED-4DB2-BD59-A6C34878D82A}">
                    <a16:rowId xmlns:a16="http://schemas.microsoft.com/office/drawing/2014/main" val="10008"/>
                  </a:ext>
                </a:extLst>
              </a:tr>
              <a:tr h="351695">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1" i="0" u="none" strike="noStrike" dirty="0">
                        <a:solidFill>
                          <a:srgbClr val="000000"/>
                        </a:solidFill>
                        <a:latin typeface="Comic Sans MS"/>
                      </a:endParaRPr>
                    </a:p>
                  </a:txBody>
                  <a:tcPr marL="5508" marR="5508" marT="550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1695">
                <a:tc gridSpan="10">
                  <a:txBody>
                    <a:bodyPr/>
                    <a:lstStyle/>
                    <a:p>
                      <a:pPr algn="ctr" fontAlgn="ctr"/>
                      <a:r>
                        <a:rPr lang="fr-FR" sz="1000" b="1" i="0" u="none" strike="noStrike" dirty="0">
                          <a:solidFill>
                            <a:srgbClr val="000000"/>
                          </a:solidFill>
                          <a:latin typeface="Comic Sans MS"/>
                        </a:rPr>
                        <a:t>PERFORMANCE NATIONALE</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0"/>
                  </a:ext>
                </a:extLst>
              </a:tr>
              <a:tr h="351695">
                <a:tc>
                  <a:txBody>
                    <a:bodyPr/>
                    <a:lstStyle/>
                    <a:p>
                      <a:pPr algn="ctr" fontAlgn="ctr"/>
                      <a:r>
                        <a:rPr lang="fr-FR" sz="1000" b="1" i="0" u="none" strike="noStrike">
                          <a:solidFill>
                            <a:srgbClr val="000000"/>
                          </a:solidFill>
                          <a:latin typeface="Comic Sans MS"/>
                        </a:rPr>
                        <a:t>10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11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12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13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14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15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16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17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18/20 ans</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21 ans et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1695">
                <a:tc>
                  <a:txBody>
                    <a:bodyPr/>
                    <a:lstStyle/>
                    <a:p>
                      <a:pPr algn="ctr" fontAlgn="ctr"/>
                      <a:r>
                        <a:rPr lang="fr-FR" sz="1000" b="1" i="0" u="none" strike="noStrike">
                          <a:solidFill>
                            <a:srgbClr val="000000"/>
                          </a:solidFill>
                          <a:latin typeface="Comic Sans MS"/>
                        </a:rPr>
                        <a:t>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1</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ZoneTexte 4"/>
          <p:cNvSpPr txBox="1"/>
          <p:nvPr/>
        </p:nvSpPr>
        <p:spPr>
          <a:xfrm>
            <a:off x="2971800" y="381000"/>
            <a:ext cx="5314976" cy="461665"/>
          </a:xfrm>
          <a:prstGeom prst="rect">
            <a:avLst/>
          </a:prstGeom>
          <a:noFill/>
        </p:spPr>
        <p:txBody>
          <a:bodyPr wrap="square" rtlCol="0">
            <a:spAutoFit/>
          </a:bodyPr>
          <a:lstStyle/>
          <a:p>
            <a:pPr algn="ctr"/>
            <a:r>
              <a:rPr lang="fr-FR" sz="2400" b="1" dirty="0"/>
              <a:t>ENGAGEMENTS  GAF  INDIVIDUEL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743200" y="228600"/>
            <a:ext cx="5543576" cy="461665"/>
          </a:xfrm>
          <a:prstGeom prst="rect">
            <a:avLst/>
          </a:prstGeom>
          <a:noFill/>
        </p:spPr>
        <p:txBody>
          <a:bodyPr wrap="square" rtlCol="0">
            <a:spAutoFit/>
          </a:bodyPr>
          <a:lstStyle/>
          <a:p>
            <a:pPr algn="ctr"/>
            <a:r>
              <a:rPr lang="fr-FR" sz="2400" b="1" dirty="0"/>
              <a:t>ENGAGEMENTS  GAF  EQUIPE</a:t>
            </a:r>
          </a:p>
        </p:txBody>
      </p:sp>
      <p:graphicFrame>
        <p:nvGraphicFramePr>
          <p:cNvPr id="6" name="Tableau 5"/>
          <p:cNvGraphicFramePr>
            <a:graphicFrameLocks noGrp="1"/>
          </p:cNvGraphicFramePr>
          <p:nvPr/>
        </p:nvGraphicFramePr>
        <p:xfrm>
          <a:off x="357158" y="928671"/>
          <a:ext cx="8429683" cy="5500724"/>
        </p:xfrm>
        <a:graphic>
          <a:graphicData uri="http://schemas.openxmlformats.org/drawingml/2006/table">
            <a:tbl>
              <a:tblPr/>
              <a:tblGrid>
                <a:gridCol w="1202159">
                  <a:extLst>
                    <a:ext uri="{9D8B030D-6E8A-4147-A177-3AD203B41FA5}">
                      <a16:colId xmlns:a16="http://schemas.microsoft.com/office/drawing/2014/main" val="20000"/>
                    </a:ext>
                  </a:extLst>
                </a:gridCol>
                <a:gridCol w="1202159">
                  <a:extLst>
                    <a:ext uri="{9D8B030D-6E8A-4147-A177-3AD203B41FA5}">
                      <a16:colId xmlns:a16="http://schemas.microsoft.com/office/drawing/2014/main" val="20001"/>
                    </a:ext>
                  </a:extLst>
                </a:gridCol>
                <a:gridCol w="1202159">
                  <a:extLst>
                    <a:ext uri="{9D8B030D-6E8A-4147-A177-3AD203B41FA5}">
                      <a16:colId xmlns:a16="http://schemas.microsoft.com/office/drawing/2014/main" val="20002"/>
                    </a:ext>
                  </a:extLst>
                </a:gridCol>
                <a:gridCol w="1202159">
                  <a:extLst>
                    <a:ext uri="{9D8B030D-6E8A-4147-A177-3AD203B41FA5}">
                      <a16:colId xmlns:a16="http://schemas.microsoft.com/office/drawing/2014/main" val="20003"/>
                    </a:ext>
                  </a:extLst>
                </a:gridCol>
                <a:gridCol w="1202159">
                  <a:extLst>
                    <a:ext uri="{9D8B030D-6E8A-4147-A177-3AD203B41FA5}">
                      <a16:colId xmlns:a16="http://schemas.microsoft.com/office/drawing/2014/main" val="20004"/>
                    </a:ext>
                  </a:extLst>
                </a:gridCol>
                <a:gridCol w="1209444">
                  <a:extLst>
                    <a:ext uri="{9D8B030D-6E8A-4147-A177-3AD203B41FA5}">
                      <a16:colId xmlns:a16="http://schemas.microsoft.com/office/drawing/2014/main" val="20005"/>
                    </a:ext>
                  </a:extLst>
                </a:gridCol>
                <a:gridCol w="1209444">
                  <a:extLst>
                    <a:ext uri="{9D8B030D-6E8A-4147-A177-3AD203B41FA5}">
                      <a16:colId xmlns:a16="http://schemas.microsoft.com/office/drawing/2014/main" val="20006"/>
                    </a:ext>
                  </a:extLst>
                </a:gridCol>
              </a:tblGrid>
              <a:tr h="323572">
                <a:tc gridSpan="5">
                  <a:txBody>
                    <a:bodyPr/>
                    <a:lstStyle/>
                    <a:p>
                      <a:pPr algn="ctr" fontAlgn="ctr"/>
                      <a:r>
                        <a:rPr lang="fr-FR" sz="1100" b="1" i="0" u="none" strike="noStrike" dirty="0">
                          <a:solidFill>
                            <a:srgbClr val="000000"/>
                          </a:solidFill>
                          <a:latin typeface="Comic Sans MS"/>
                        </a:rPr>
                        <a:t>FEDERAL  B</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0"/>
                  </a:ext>
                </a:extLst>
              </a:tr>
              <a:tr h="323572">
                <a:tc>
                  <a:txBody>
                    <a:bodyPr/>
                    <a:lstStyle/>
                    <a:p>
                      <a:pPr algn="ctr" fontAlgn="ctr"/>
                      <a:r>
                        <a:rPr lang="fr-FR" sz="1100" b="1" i="0" u="none" strike="noStrike">
                          <a:solidFill>
                            <a:srgbClr val="000000"/>
                          </a:solidFill>
                          <a:latin typeface="Comic Sans MS"/>
                        </a:rPr>
                        <a:t>7/9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10/11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10/13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12/15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1"/>
                  </a:ext>
                </a:extLst>
              </a:tr>
              <a:tr h="323572">
                <a:tc>
                  <a:txBody>
                    <a:bodyPr/>
                    <a:lstStyle/>
                    <a:p>
                      <a:pPr algn="ctr" fontAlgn="ctr"/>
                      <a:r>
                        <a:rPr lang="fr-FR" sz="1100" b="1" i="0" u="none" strike="noStrike">
                          <a:solidFill>
                            <a:srgbClr val="000000"/>
                          </a:solidFill>
                          <a:latin typeface="Comic Sans MS"/>
                        </a:rPr>
                        <a:t>7</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9</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5</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2</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2"/>
                  </a:ext>
                </a:extLst>
              </a:tr>
              <a:tr h="323572">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3"/>
                  </a:ext>
                </a:extLst>
              </a:tr>
              <a:tr h="323572">
                <a:tc gridSpan="5">
                  <a:txBody>
                    <a:bodyPr/>
                    <a:lstStyle/>
                    <a:p>
                      <a:pPr algn="ctr" fontAlgn="ctr"/>
                      <a:r>
                        <a:rPr lang="fr-FR" sz="1100" b="1" i="0" u="none" strike="noStrike" dirty="0">
                          <a:solidFill>
                            <a:srgbClr val="000000"/>
                          </a:solidFill>
                          <a:latin typeface="Comic Sans MS"/>
                        </a:rPr>
                        <a:t>FEDERAL A REGION</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4"/>
                  </a:ext>
                </a:extLst>
              </a:tr>
              <a:tr h="323572">
                <a:tc>
                  <a:txBody>
                    <a:bodyPr/>
                    <a:lstStyle/>
                    <a:p>
                      <a:pPr algn="ctr" fontAlgn="ctr"/>
                      <a:r>
                        <a:rPr lang="fr-FR" sz="1100" b="1" i="0" u="none" strike="noStrike">
                          <a:solidFill>
                            <a:srgbClr val="000000"/>
                          </a:solidFill>
                          <a:latin typeface="Comic Sans MS"/>
                        </a:rPr>
                        <a:t>10/11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10/13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12/15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14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10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5"/>
                  </a:ext>
                </a:extLst>
              </a:tr>
              <a:tr h="323572">
                <a:tc>
                  <a:txBody>
                    <a:bodyPr/>
                    <a:lstStyle/>
                    <a:p>
                      <a:pPr algn="ctr" fontAlgn="ctr"/>
                      <a:r>
                        <a:rPr lang="fr-FR" sz="1100" b="1" i="0" u="none" strike="noStrike">
                          <a:solidFill>
                            <a:srgbClr val="000000"/>
                          </a:solidFill>
                          <a:latin typeface="Comic Sans MS"/>
                        </a:rPr>
                        <a:t>5</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6</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0</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2</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5</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6"/>
                  </a:ext>
                </a:extLst>
              </a:tr>
              <a:tr h="323572">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7"/>
                  </a:ext>
                </a:extLst>
              </a:tr>
              <a:tr h="323572">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8"/>
                  </a:ext>
                </a:extLst>
              </a:tr>
              <a:tr h="323572">
                <a:tc gridSpan="5">
                  <a:txBody>
                    <a:bodyPr/>
                    <a:lstStyle/>
                    <a:p>
                      <a:pPr algn="ctr" fontAlgn="ctr"/>
                      <a:r>
                        <a:rPr lang="fr-FR" sz="1100" b="1" i="0" u="none" strike="noStrike" dirty="0">
                          <a:solidFill>
                            <a:srgbClr val="000000"/>
                          </a:solidFill>
                          <a:latin typeface="Comic Sans MS"/>
                        </a:rPr>
                        <a:t>FEDERAL A NATIONAL</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09"/>
                  </a:ext>
                </a:extLst>
              </a:tr>
              <a:tr h="323572">
                <a:tc>
                  <a:txBody>
                    <a:bodyPr/>
                    <a:lstStyle/>
                    <a:p>
                      <a:pPr algn="ctr" fontAlgn="ctr"/>
                      <a:r>
                        <a:rPr lang="fr-FR" sz="1100" b="1" i="0" u="none" strike="noStrike">
                          <a:solidFill>
                            <a:srgbClr val="000000"/>
                          </a:solidFill>
                          <a:latin typeface="Comic Sans MS"/>
                        </a:rPr>
                        <a:t>10/11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10/13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12/15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14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10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10"/>
                  </a:ext>
                </a:extLst>
              </a:tr>
              <a:tr h="323572">
                <a:tc>
                  <a:txBody>
                    <a:bodyPr/>
                    <a:lstStyle/>
                    <a:p>
                      <a:pPr algn="ctr" fontAlgn="ctr"/>
                      <a:r>
                        <a:rPr lang="fr-FR" sz="1100" b="1" i="0" u="none" strike="noStrike">
                          <a:solidFill>
                            <a:srgbClr val="000000"/>
                          </a:solidFill>
                          <a:latin typeface="Comic Sans MS"/>
                        </a:rPr>
                        <a:t>1</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3</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6</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0</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5</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11"/>
                  </a:ext>
                </a:extLst>
              </a:tr>
              <a:tr h="323572">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a:noFill/>
                    </a:lnB>
                  </a:tcPr>
                </a:tc>
                <a:extLst>
                  <a:ext uri="{0D108BD9-81ED-4DB2-BD59-A6C34878D82A}">
                    <a16:rowId xmlns:a16="http://schemas.microsoft.com/office/drawing/2014/main" val="10012"/>
                  </a:ext>
                </a:extLst>
              </a:tr>
              <a:tr h="323572">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dirty="0">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100" b="1" i="0" u="none" strike="noStrike">
                        <a:solidFill>
                          <a:srgbClr val="000000"/>
                        </a:solidFill>
                        <a:latin typeface="Comic Sans MS"/>
                      </a:endParaRPr>
                    </a:p>
                  </a:txBody>
                  <a:tcPr marL="7186" marR="7186" marT="718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3572">
                <a:tc gridSpan="7">
                  <a:txBody>
                    <a:bodyPr/>
                    <a:lstStyle/>
                    <a:p>
                      <a:pPr algn="ctr" fontAlgn="ctr"/>
                      <a:r>
                        <a:rPr lang="fr-FR" sz="1100" b="1" i="0" u="none" strike="noStrike" dirty="0">
                          <a:solidFill>
                            <a:srgbClr val="000000"/>
                          </a:solidFill>
                          <a:latin typeface="Comic Sans MS"/>
                        </a:rPr>
                        <a:t>PERFORMANCE</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r h="323572">
                <a:tc>
                  <a:txBody>
                    <a:bodyPr/>
                    <a:lstStyle/>
                    <a:p>
                      <a:pPr algn="ctr" fontAlgn="ctr"/>
                      <a:r>
                        <a:rPr lang="fr-FR" sz="1100" b="1" i="0" u="none" strike="noStrike">
                          <a:solidFill>
                            <a:srgbClr val="000000"/>
                          </a:solidFill>
                          <a:latin typeface="Comic Sans MS"/>
                        </a:rPr>
                        <a:t>7/9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10/11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10/13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12/15 ans</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10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12 ans et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23572">
                <a:tc>
                  <a:txBody>
                    <a:bodyPr/>
                    <a:lstStyle/>
                    <a:p>
                      <a:pPr algn="ctr" fontAlgn="ctr"/>
                      <a:r>
                        <a:rPr lang="fr-FR" sz="1100" b="1" i="0" u="none" strike="noStrike">
                          <a:solidFill>
                            <a:srgbClr val="000000"/>
                          </a:solidFill>
                          <a:latin typeface="Comic Sans MS"/>
                        </a:rPr>
                        <a:t>6</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4</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2</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latin typeface="Comic Sans MS"/>
                        </a:rPr>
                        <a:t>1</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1</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omic Sans MS"/>
                        </a:rPr>
                        <a:t> </a:t>
                      </a:r>
                    </a:p>
                  </a:txBody>
                  <a:tcPr marL="7186" marR="7186" marT="7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538906959"/>
              </p:ext>
            </p:extLst>
          </p:nvPr>
        </p:nvGraphicFramePr>
        <p:xfrm>
          <a:off x="2209800" y="1600200"/>
          <a:ext cx="4952999" cy="2895600"/>
        </p:xfrm>
        <a:graphic>
          <a:graphicData uri="http://schemas.openxmlformats.org/drawingml/2006/table">
            <a:tbl>
              <a:tblPr/>
              <a:tblGrid>
                <a:gridCol w="1688817">
                  <a:extLst>
                    <a:ext uri="{9D8B030D-6E8A-4147-A177-3AD203B41FA5}">
                      <a16:colId xmlns:a16="http://schemas.microsoft.com/office/drawing/2014/main" val="20000"/>
                    </a:ext>
                  </a:extLst>
                </a:gridCol>
                <a:gridCol w="1632091">
                  <a:extLst>
                    <a:ext uri="{9D8B030D-6E8A-4147-A177-3AD203B41FA5}">
                      <a16:colId xmlns:a16="http://schemas.microsoft.com/office/drawing/2014/main" val="20001"/>
                    </a:ext>
                  </a:extLst>
                </a:gridCol>
                <a:gridCol w="1632091">
                  <a:extLst>
                    <a:ext uri="{9D8B030D-6E8A-4147-A177-3AD203B41FA5}">
                      <a16:colId xmlns:a16="http://schemas.microsoft.com/office/drawing/2014/main" val="20002"/>
                    </a:ext>
                  </a:extLst>
                </a:gridCol>
              </a:tblGrid>
              <a:tr h="965200">
                <a:tc gridSpan="2">
                  <a:txBody>
                    <a:bodyPr/>
                    <a:lstStyle/>
                    <a:p>
                      <a:pPr algn="ctr" fontAlgn="ctr"/>
                      <a:r>
                        <a:rPr lang="fr-FR" sz="1400" b="1" i="0" u="none" strike="noStrike" dirty="0">
                          <a:solidFill>
                            <a:srgbClr val="000000"/>
                          </a:solidFill>
                          <a:latin typeface="Comic Sans MS"/>
                        </a:rPr>
                        <a:t>INDIVIDUEL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400" b="1" i="0" u="none" strike="noStrike" dirty="0">
                          <a:solidFill>
                            <a:srgbClr val="000000"/>
                          </a:solidFill>
                          <a:latin typeface="Comic Sans MS"/>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5200">
                <a:tc>
                  <a:txBody>
                    <a:bodyPr/>
                    <a:lstStyle/>
                    <a:p>
                      <a:pPr algn="ctr" fontAlgn="ctr"/>
                      <a:endParaRPr lang="fr-FR" sz="1100" b="0" i="0" u="none" strike="noStrike">
                        <a:solidFill>
                          <a:srgbClr val="000000"/>
                        </a:solidFill>
                        <a:latin typeface="Comic Sans M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latin typeface="Comic Sans M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latin typeface="Comic Sans M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5200">
                <a:tc gridSpan="2">
                  <a:txBody>
                    <a:bodyPr/>
                    <a:lstStyle/>
                    <a:p>
                      <a:pPr algn="ctr" fontAlgn="ctr"/>
                      <a:r>
                        <a:rPr lang="fr-FR" sz="1400" b="1" i="0" u="none" strike="noStrike">
                          <a:solidFill>
                            <a:srgbClr val="000000"/>
                          </a:solidFill>
                          <a:latin typeface="Comic Sans MS"/>
                        </a:rPr>
                        <a:t>EQUIPE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400" b="1" i="0" u="none" strike="noStrike" dirty="0">
                          <a:solidFill>
                            <a:srgbClr val="000000"/>
                          </a:solidFill>
                          <a:latin typeface="Comic Sans MS"/>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10000" y="152400"/>
            <a:ext cx="4724400" cy="646331"/>
          </a:xfrm>
          <a:prstGeom prst="rect">
            <a:avLst/>
          </a:prstGeom>
          <a:noFill/>
        </p:spPr>
        <p:txBody>
          <a:bodyPr wrap="square" rtlCol="0">
            <a:spAutoFit/>
          </a:bodyPr>
          <a:lstStyle/>
          <a:p>
            <a:pPr algn="ctr"/>
            <a:r>
              <a:rPr lang="fr-FR" dirty="0"/>
              <a:t>RESULTATS  REGIONAUX  CATEGORIE  REGIONALE EQUIPES</a:t>
            </a:r>
          </a:p>
        </p:txBody>
      </p:sp>
      <p:graphicFrame>
        <p:nvGraphicFramePr>
          <p:cNvPr id="4" name="Tableau 3"/>
          <p:cNvGraphicFramePr>
            <a:graphicFrameLocks noGrp="1"/>
          </p:cNvGraphicFramePr>
          <p:nvPr/>
        </p:nvGraphicFramePr>
        <p:xfrm>
          <a:off x="428596" y="928670"/>
          <a:ext cx="5929354" cy="5242692"/>
        </p:xfrm>
        <a:graphic>
          <a:graphicData uri="http://schemas.openxmlformats.org/drawingml/2006/table">
            <a:tbl>
              <a:tblPr/>
              <a:tblGrid>
                <a:gridCol w="2562837">
                  <a:extLst>
                    <a:ext uri="{9D8B030D-6E8A-4147-A177-3AD203B41FA5}">
                      <a16:colId xmlns:a16="http://schemas.microsoft.com/office/drawing/2014/main" val="20000"/>
                    </a:ext>
                  </a:extLst>
                </a:gridCol>
                <a:gridCol w="1401972">
                  <a:extLst>
                    <a:ext uri="{9D8B030D-6E8A-4147-A177-3AD203B41FA5}">
                      <a16:colId xmlns:a16="http://schemas.microsoft.com/office/drawing/2014/main" val="20001"/>
                    </a:ext>
                  </a:extLst>
                </a:gridCol>
                <a:gridCol w="1889489">
                  <a:extLst>
                    <a:ext uri="{9D8B030D-6E8A-4147-A177-3AD203B41FA5}">
                      <a16:colId xmlns:a16="http://schemas.microsoft.com/office/drawing/2014/main" val="20002"/>
                    </a:ext>
                  </a:extLst>
                </a:gridCol>
                <a:gridCol w="75056">
                  <a:extLst>
                    <a:ext uri="{9D8B030D-6E8A-4147-A177-3AD203B41FA5}">
                      <a16:colId xmlns:a16="http://schemas.microsoft.com/office/drawing/2014/main" val="20003"/>
                    </a:ext>
                  </a:extLst>
                </a:gridCol>
              </a:tblGrid>
              <a:tr h="266708">
                <a:tc gridSpan="4">
                  <a:txBody>
                    <a:bodyPr/>
                    <a:lstStyle/>
                    <a:p>
                      <a:pPr algn="ctr" fontAlgn="ctr"/>
                      <a:r>
                        <a:rPr lang="fr-FR" sz="1400" b="1" i="0" u="none" strike="noStrike" dirty="0">
                          <a:solidFill>
                            <a:srgbClr val="000000"/>
                          </a:solidFill>
                          <a:latin typeface="Comic Sans MS"/>
                        </a:rPr>
                        <a:t>FEDERAL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18502">
                <a:tc>
                  <a:txBody>
                    <a:bodyPr/>
                    <a:lstStyle/>
                    <a:p>
                      <a:pPr algn="ctr" fontAlgn="ctr"/>
                      <a:r>
                        <a:rPr lang="fr-FR" sz="1400" b="1" i="0" u="none" strike="noStrike">
                          <a:solidFill>
                            <a:srgbClr val="000000"/>
                          </a:solidFill>
                          <a:latin typeface="Comic Sans MS"/>
                        </a:rPr>
                        <a:t>A .AMBOISE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7/9 ans finale A</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502">
                <a:tc>
                  <a:txBody>
                    <a:bodyPr/>
                    <a:lstStyle/>
                    <a:p>
                      <a:pPr algn="ctr" fontAlgn="ctr"/>
                      <a:r>
                        <a:rPr lang="fr-FR" sz="1400" b="1" i="0" u="none" strike="noStrike">
                          <a:solidFill>
                            <a:srgbClr val="000000"/>
                          </a:solidFill>
                          <a:latin typeface="Comic Sans MS"/>
                        </a:rPr>
                        <a:t>St SYMPHORIEN</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2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7/9 ans finale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502">
                <a:tc rowSpan="2">
                  <a:txBody>
                    <a:bodyPr/>
                    <a:lstStyle/>
                    <a:p>
                      <a:pPr algn="ctr" fontAlgn="ctr"/>
                      <a:r>
                        <a:rPr lang="fr-FR" sz="1400" b="1" i="0" u="none" strike="noStrike">
                          <a:solidFill>
                            <a:srgbClr val="000000"/>
                          </a:solidFill>
                          <a:latin typeface="Comic Sans MS"/>
                        </a:rPr>
                        <a:t> RS St CYR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2éme et 3 éme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10/11 ans finale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502">
                <a:tc vMerge="1">
                  <a:txBody>
                    <a:bodyPr/>
                    <a:lstStyle/>
                    <a:p>
                      <a:endParaRPr lang="fr-FR"/>
                    </a:p>
                  </a:txBody>
                  <a:tcPr/>
                </a:tc>
                <a:tc>
                  <a:txBody>
                    <a:bodyPr/>
                    <a:lstStyle/>
                    <a:p>
                      <a:pPr algn="ctr" fontAlgn="ctr"/>
                      <a:r>
                        <a:rPr lang="fr-FR" sz="1400" b="1" i="0" u="none" strike="noStrike">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ans et + finale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8502">
                <a:tc>
                  <a:txBody>
                    <a:bodyPr/>
                    <a:lstStyle/>
                    <a:p>
                      <a:pPr algn="ctr" fontAlgn="ctr"/>
                      <a:r>
                        <a:rPr lang="fr-FR" sz="1400" b="1" i="0" u="none" strike="noStrike">
                          <a:solidFill>
                            <a:srgbClr val="000000"/>
                          </a:solidFill>
                          <a:latin typeface="Comic Sans MS"/>
                        </a:rPr>
                        <a:t>A LA RICHE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2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10/11 ans finale A</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708">
                <a:tc>
                  <a:txBody>
                    <a:bodyPr/>
                    <a:lstStyle/>
                    <a:p>
                      <a:pPr algn="ctr" fontAlgn="ctr"/>
                      <a:endParaRPr lang="fr-FR" sz="1200" b="0" i="0" u="none" strike="noStrike">
                        <a:solidFill>
                          <a:srgbClr val="000000"/>
                        </a:solidFill>
                        <a:latin typeface="Comic Sans MS"/>
                      </a:endParaRPr>
                    </a:p>
                  </a:txBody>
                  <a:tcPr marL="6248" marR="6248" marT="62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200" b="0" i="0" u="none" strike="noStrike">
                        <a:solidFill>
                          <a:srgbClr val="000000"/>
                        </a:solidFill>
                        <a:latin typeface="Comic Sans MS"/>
                      </a:endParaRPr>
                    </a:p>
                  </a:txBody>
                  <a:tcPr marL="6248" marR="6248" marT="62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200" b="0" i="0" u="none" strike="noStrike" dirty="0">
                        <a:solidFill>
                          <a:srgbClr val="000000"/>
                        </a:solidFill>
                        <a:latin typeface="Comic Sans MS"/>
                      </a:endParaRPr>
                    </a:p>
                  </a:txBody>
                  <a:tcPr marL="6248" marR="6248" marT="624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fr-FR"/>
                    </a:p>
                  </a:txBody>
                  <a:tcPr marL="6248" marR="6248" marT="624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66708">
                <a:tc>
                  <a:txBody>
                    <a:bodyPr/>
                    <a:lstStyle/>
                    <a:p>
                      <a:pPr algn="ctr" fontAlgn="ctr"/>
                      <a:endParaRPr lang="fr-FR" sz="1200" b="0" i="0" u="none" strike="noStrike">
                        <a:solidFill>
                          <a:srgbClr val="000000"/>
                        </a:solidFill>
                        <a:latin typeface="Comic Sans MS"/>
                      </a:endParaRPr>
                    </a:p>
                  </a:txBody>
                  <a:tcPr marL="6248" marR="6248" marT="62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200" b="0" i="0" u="none" strike="noStrike">
                        <a:solidFill>
                          <a:srgbClr val="000000"/>
                        </a:solidFill>
                        <a:latin typeface="Comic Sans MS"/>
                      </a:endParaRPr>
                    </a:p>
                  </a:txBody>
                  <a:tcPr marL="6248" marR="6248" marT="62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200" b="0" i="0" u="none" strike="noStrike" dirty="0">
                        <a:solidFill>
                          <a:srgbClr val="000000"/>
                        </a:solidFill>
                        <a:latin typeface="Comic Sans MS"/>
                      </a:endParaRPr>
                    </a:p>
                  </a:txBody>
                  <a:tcPr marL="6248" marR="6248" marT="624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fr-FR"/>
                    </a:p>
                  </a:txBody>
                  <a:tcPr marL="6248" marR="6248" marT="624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6708">
                <a:tc gridSpan="4">
                  <a:txBody>
                    <a:bodyPr/>
                    <a:lstStyle/>
                    <a:p>
                      <a:pPr algn="ctr" fontAlgn="ctr"/>
                      <a:r>
                        <a:rPr lang="fr-FR" sz="1400" b="1" i="0" u="none" strike="noStrike" dirty="0">
                          <a:solidFill>
                            <a:srgbClr val="000000"/>
                          </a:solidFill>
                          <a:latin typeface="Comic Sans MS"/>
                        </a:rPr>
                        <a:t>FEDERAL A REGION</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266708">
                <a:tc>
                  <a:txBody>
                    <a:bodyPr/>
                    <a:lstStyle/>
                    <a:p>
                      <a:pPr algn="ctr" fontAlgn="ctr"/>
                      <a:r>
                        <a:rPr lang="fr-FR" sz="1400" b="1" i="0" u="none" strike="noStrike">
                          <a:solidFill>
                            <a:srgbClr val="000000"/>
                          </a:solidFill>
                          <a:latin typeface="Comic Sans MS"/>
                        </a:rPr>
                        <a:t>AVOINE BEAUMONT</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400" b="1" i="0" u="none" strike="noStrike" dirty="0">
                          <a:solidFill>
                            <a:srgbClr val="000000"/>
                          </a:solidFill>
                          <a:latin typeface="Comic Sans MS"/>
                        </a:rPr>
                        <a:t>10/11 ans</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9"/>
                  </a:ext>
                </a:extLst>
              </a:tr>
              <a:tr h="266708">
                <a:tc>
                  <a:txBody>
                    <a:bodyPr/>
                    <a:lstStyle/>
                    <a:p>
                      <a:pPr algn="ctr" fontAlgn="ctr"/>
                      <a:r>
                        <a:rPr lang="fr-FR" sz="1400" b="1" i="0" u="none" strike="noStrike">
                          <a:solidFill>
                            <a:srgbClr val="000000"/>
                          </a:solidFill>
                          <a:latin typeface="Comic Sans MS"/>
                        </a:rPr>
                        <a:t>PL St PIERRE des CORPS</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400" b="1" i="0" u="none" strike="noStrike" dirty="0">
                          <a:solidFill>
                            <a:srgbClr val="000000"/>
                          </a:solidFill>
                          <a:latin typeface="Comic Sans MS"/>
                        </a:rPr>
                        <a:t>12/15 ans</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10"/>
                  </a:ext>
                </a:extLst>
              </a:tr>
              <a:tr h="418502">
                <a:tc rowSpan="2">
                  <a:txBody>
                    <a:bodyPr/>
                    <a:lstStyle/>
                    <a:p>
                      <a:pPr algn="ctr" fontAlgn="ctr"/>
                      <a:r>
                        <a:rPr lang="fr-FR" sz="1400" b="1" i="0" u="none" strike="noStrike">
                          <a:solidFill>
                            <a:srgbClr val="000000"/>
                          </a:solidFill>
                          <a:latin typeface="Comic Sans MS"/>
                        </a:rPr>
                        <a:t>RS St CYR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ans et + finale A</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6708">
                <a:tc vMerge="1">
                  <a:txBody>
                    <a:bodyPr/>
                    <a:lstStyle/>
                    <a:p>
                      <a:endParaRPr lang="fr-FR"/>
                    </a:p>
                  </a:txBody>
                  <a:tcPr/>
                </a:tc>
                <a:tc>
                  <a:txBody>
                    <a:bodyPr/>
                    <a:lstStyle/>
                    <a:p>
                      <a:pPr algn="ctr" fontAlgn="ctr"/>
                      <a:r>
                        <a:rPr lang="fr-FR" sz="1400" b="1" i="0" u="none" strike="noStrike">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400" b="1" i="0" u="none" strike="noStrike" dirty="0">
                          <a:solidFill>
                            <a:srgbClr val="000000"/>
                          </a:solidFill>
                          <a:latin typeface="Comic Sans MS"/>
                        </a:rPr>
                        <a:t>14 et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12"/>
                  </a:ext>
                </a:extLst>
              </a:tr>
              <a:tr h="418502">
                <a:tc>
                  <a:txBody>
                    <a:bodyPr/>
                    <a:lstStyle/>
                    <a:p>
                      <a:pPr algn="ctr" fontAlgn="ctr"/>
                      <a:r>
                        <a:rPr lang="fr-FR" sz="1400" b="1" i="0" u="none" strike="noStrike">
                          <a:solidFill>
                            <a:srgbClr val="000000"/>
                          </a:solidFill>
                          <a:latin typeface="Comic Sans MS"/>
                        </a:rPr>
                        <a:t>A. AMBOISE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er</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ans et + finale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18502">
                <a:tc>
                  <a:txBody>
                    <a:bodyPr/>
                    <a:lstStyle/>
                    <a:p>
                      <a:pPr algn="ctr" fontAlgn="ctr"/>
                      <a:r>
                        <a:rPr lang="fr-FR" sz="1400" b="1" i="0" u="none" strike="noStrike">
                          <a:solidFill>
                            <a:srgbClr val="000000"/>
                          </a:solidFill>
                          <a:latin typeface="Comic Sans MS"/>
                        </a:rPr>
                        <a:t>A . LA RICHE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 éme</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ans et + finale B</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latin typeface="Comic Sans MS"/>
                        </a:rPr>
                        <a:t> </a:t>
                      </a:r>
                    </a:p>
                  </a:txBody>
                  <a:tcPr marL="6248" marR="6248" marT="6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10000" y="152400"/>
            <a:ext cx="4619651" cy="646331"/>
          </a:xfrm>
          <a:prstGeom prst="rect">
            <a:avLst/>
          </a:prstGeom>
          <a:noFill/>
        </p:spPr>
        <p:txBody>
          <a:bodyPr wrap="square" rtlCol="0">
            <a:spAutoFit/>
          </a:bodyPr>
          <a:lstStyle/>
          <a:p>
            <a:pPr algn="ctr"/>
            <a:r>
              <a:rPr lang="fr-FR" dirty="0"/>
              <a:t>RESULTATS  CATEGORIES NATIONALES  EQUIPES</a:t>
            </a:r>
          </a:p>
        </p:txBody>
      </p:sp>
      <p:graphicFrame>
        <p:nvGraphicFramePr>
          <p:cNvPr id="5" name="Tableau 4"/>
          <p:cNvGraphicFramePr>
            <a:graphicFrameLocks noGrp="1"/>
          </p:cNvGraphicFramePr>
          <p:nvPr>
            <p:extLst>
              <p:ext uri="{D42A27DB-BD31-4B8C-83A1-F6EECF244321}">
                <p14:modId xmlns:p14="http://schemas.microsoft.com/office/powerpoint/2010/main" val="1648820283"/>
              </p:ext>
            </p:extLst>
          </p:nvPr>
        </p:nvGraphicFramePr>
        <p:xfrm>
          <a:off x="428596" y="857232"/>
          <a:ext cx="8001055" cy="5543561"/>
        </p:xfrm>
        <a:graphic>
          <a:graphicData uri="http://schemas.openxmlformats.org/drawingml/2006/table">
            <a:tbl>
              <a:tblPr/>
              <a:tblGrid>
                <a:gridCol w="1287653">
                  <a:extLst>
                    <a:ext uri="{9D8B030D-6E8A-4147-A177-3AD203B41FA5}">
                      <a16:colId xmlns:a16="http://schemas.microsoft.com/office/drawing/2014/main" val="20000"/>
                    </a:ext>
                  </a:extLst>
                </a:gridCol>
                <a:gridCol w="1298658">
                  <a:extLst>
                    <a:ext uri="{9D8B030D-6E8A-4147-A177-3AD203B41FA5}">
                      <a16:colId xmlns:a16="http://schemas.microsoft.com/office/drawing/2014/main" val="20001"/>
                    </a:ext>
                  </a:extLst>
                </a:gridCol>
                <a:gridCol w="1815920">
                  <a:extLst>
                    <a:ext uri="{9D8B030D-6E8A-4147-A177-3AD203B41FA5}">
                      <a16:colId xmlns:a16="http://schemas.microsoft.com/office/drawing/2014/main" val="20002"/>
                    </a:ext>
                  </a:extLst>
                </a:gridCol>
                <a:gridCol w="1199608">
                  <a:extLst>
                    <a:ext uri="{9D8B030D-6E8A-4147-A177-3AD203B41FA5}">
                      <a16:colId xmlns:a16="http://schemas.microsoft.com/office/drawing/2014/main" val="20003"/>
                    </a:ext>
                  </a:extLst>
                </a:gridCol>
                <a:gridCol w="1284765">
                  <a:extLst>
                    <a:ext uri="{9D8B030D-6E8A-4147-A177-3AD203B41FA5}">
                      <a16:colId xmlns:a16="http://schemas.microsoft.com/office/drawing/2014/main" val="20004"/>
                    </a:ext>
                  </a:extLst>
                </a:gridCol>
                <a:gridCol w="1114451">
                  <a:extLst>
                    <a:ext uri="{9D8B030D-6E8A-4147-A177-3AD203B41FA5}">
                      <a16:colId xmlns:a16="http://schemas.microsoft.com/office/drawing/2014/main" val="20005"/>
                    </a:ext>
                  </a:extLst>
                </a:gridCol>
              </a:tblGrid>
              <a:tr h="363620">
                <a:tc>
                  <a:txBody>
                    <a:bodyPr/>
                    <a:lstStyle/>
                    <a:p>
                      <a:pPr algn="ctr" fontAlgn="ctr"/>
                      <a:endParaRPr lang="fr-FR" sz="1400" b="1" i="0" u="none" strike="noStrike" dirty="0">
                        <a:solidFill>
                          <a:srgbClr val="000000"/>
                        </a:solidFill>
                        <a:latin typeface="Comic Sans MS"/>
                      </a:endParaRPr>
                    </a:p>
                  </a:txBody>
                  <a:tcPr marL="6289" marR="6289" marT="62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dirty="0">
                        <a:solidFill>
                          <a:srgbClr val="000000"/>
                        </a:solidFill>
                        <a:latin typeface="Comic Sans MS"/>
                      </a:endParaRPr>
                    </a:p>
                  </a:txBody>
                  <a:tcPr marL="6289" marR="6289" marT="62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dirty="0">
                        <a:solidFill>
                          <a:srgbClr val="000000"/>
                        </a:solidFill>
                        <a:latin typeface="Comic Sans MS"/>
                      </a:endParaRPr>
                    </a:p>
                  </a:txBody>
                  <a:tcPr marL="6289" marR="6289" marT="62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REGION</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omic Sans MS"/>
                        </a:rPr>
                        <a:t>REGROUPEMENT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France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620">
                <a:tc rowSpan="4">
                  <a:txBody>
                    <a:bodyPr/>
                    <a:lstStyle/>
                    <a:p>
                      <a:pPr algn="ctr" fontAlgn="ctr"/>
                      <a:r>
                        <a:rPr lang="fr-FR" sz="1400" b="1" i="0" u="none" strike="noStrike">
                          <a:solidFill>
                            <a:srgbClr val="000000"/>
                          </a:solidFill>
                          <a:latin typeface="Comic Sans MS"/>
                        </a:rPr>
                        <a:t>FEDERAL A</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10/13 ans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20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A2</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3620">
                <a:tc vMerge="1">
                  <a:txBody>
                    <a:bodyPr/>
                    <a:lstStyle/>
                    <a:p>
                      <a:endParaRPr lang="fr-FR"/>
                    </a:p>
                  </a:txBody>
                  <a:tcPr/>
                </a:tc>
                <a:tc rowSpan="3">
                  <a:txBody>
                    <a:bodyPr/>
                    <a:lstStyle/>
                    <a:p>
                      <a:pPr algn="ctr" fontAlgn="ctr"/>
                      <a:r>
                        <a:rPr lang="fr-FR" sz="1400" b="1" i="0" u="none" strike="noStrike">
                          <a:solidFill>
                            <a:srgbClr val="000000"/>
                          </a:solidFill>
                          <a:latin typeface="Comic Sans MS"/>
                        </a:rPr>
                        <a:t>12/15</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PL St Pierre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A3</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3620">
                <a:tc vMerge="1">
                  <a:txBody>
                    <a:bodyPr/>
                    <a:lstStyle/>
                    <a:p>
                      <a:endParaRPr lang="fr-FR"/>
                    </a:p>
                  </a:txBody>
                  <a:tcPr/>
                </a:tc>
                <a:tc vMerge="1">
                  <a:txBody>
                    <a:bodyPr/>
                    <a:lstStyle/>
                    <a:p>
                      <a:endParaRPr lang="fr-FR"/>
                    </a:p>
                  </a:txBody>
                  <a:tcPr/>
                </a:tc>
                <a:tc>
                  <a:txBody>
                    <a:bodyPr/>
                    <a:lstStyle/>
                    <a:p>
                      <a:pPr algn="ctr" fontAlgn="ctr"/>
                      <a:r>
                        <a:rPr lang="fr-FR" sz="1400" b="1" i="0" u="none" strike="noStrike">
                          <a:solidFill>
                            <a:srgbClr val="000000"/>
                          </a:solidFill>
                          <a:latin typeface="Comic Sans MS"/>
                        </a:rPr>
                        <a:t>A . La Riche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4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A3</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620">
                <a:tc vMerge="1">
                  <a:txBody>
                    <a:bodyPr/>
                    <a:lstStyle/>
                    <a:p>
                      <a:endParaRPr lang="fr-FR"/>
                    </a:p>
                  </a:txBody>
                  <a:tcPr/>
                </a:tc>
                <a:tc vMerge="1">
                  <a:txBody>
                    <a:bodyPr/>
                    <a:lstStyle/>
                    <a:p>
                      <a:endParaRPr lang="fr-FR"/>
                    </a:p>
                  </a:txBody>
                  <a:tcPr/>
                </a:tc>
                <a:tc>
                  <a:txBody>
                    <a:bodyPr/>
                    <a:lstStyle/>
                    <a:p>
                      <a:pPr algn="ctr" fontAlgn="ctr"/>
                      <a:r>
                        <a:rPr lang="fr-FR" sz="1400" b="1" i="0" u="none" strike="noStrike">
                          <a:solidFill>
                            <a:srgbClr val="000000"/>
                          </a:solidFill>
                          <a:latin typeface="Comic Sans MS"/>
                        </a:rPr>
                        <a:t>RS St Cyr</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A3</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3620">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dirty="0">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3620">
                <a:tc rowSpan="7">
                  <a:txBody>
                    <a:bodyPr/>
                    <a:lstStyle/>
                    <a:p>
                      <a:pPr algn="ctr" fontAlgn="ctr"/>
                      <a:r>
                        <a:rPr lang="fr-FR" sz="1400" b="1" i="0" u="none" strike="noStrike">
                          <a:solidFill>
                            <a:srgbClr val="000000"/>
                          </a:solidFill>
                          <a:latin typeface="Comic Sans MS"/>
                        </a:rPr>
                        <a:t>NATIONAL</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10/11 ans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7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3620">
                <a:tc vMerge="1">
                  <a:txBody>
                    <a:bodyPr/>
                    <a:lstStyle/>
                    <a:p>
                      <a:endParaRPr lang="fr-FR"/>
                    </a:p>
                  </a:txBody>
                  <a:tcPr/>
                </a:tc>
                <a:tc rowSpan="2">
                  <a:txBody>
                    <a:bodyPr/>
                    <a:lstStyle/>
                    <a:p>
                      <a:pPr algn="ctr" fontAlgn="ctr"/>
                      <a:r>
                        <a:rPr lang="fr-FR" sz="1400" b="1" i="0" u="none" strike="noStrike">
                          <a:solidFill>
                            <a:srgbClr val="000000"/>
                          </a:solidFill>
                          <a:latin typeface="Comic Sans MS"/>
                        </a:rPr>
                        <a:t>10/13 ans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2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3620">
                <a:tc vMerge="1">
                  <a:txBody>
                    <a:bodyPr/>
                    <a:lstStyle/>
                    <a:p>
                      <a:endParaRPr lang="fr-FR"/>
                    </a:p>
                  </a:txBody>
                  <a:tcPr/>
                </a:tc>
                <a:tc vMerge="1">
                  <a:txBody>
                    <a:bodyPr/>
                    <a:lstStyle/>
                    <a:p>
                      <a:endParaRPr lang="fr-FR"/>
                    </a:p>
                  </a:txBody>
                  <a:tcPr/>
                </a:tc>
                <a:tc>
                  <a:txBody>
                    <a:bodyPr/>
                    <a:lstStyle/>
                    <a:p>
                      <a:pPr algn="ctr" fontAlgn="ctr"/>
                      <a:r>
                        <a:rPr lang="fr-FR" sz="1400" b="1" i="0" u="none" strike="noStrike">
                          <a:solidFill>
                            <a:srgbClr val="000000"/>
                          </a:solidFill>
                          <a:latin typeface="Comic Sans MS"/>
                        </a:rPr>
                        <a:t>Joué Les Tours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3620">
                <a:tc vMerge="1">
                  <a:txBody>
                    <a:bodyPr/>
                    <a:lstStyle/>
                    <a:p>
                      <a:endParaRPr lang="fr-FR"/>
                    </a:p>
                  </a:txBody>
                  <a:tcPr/>
                </a:tc>
                <a:tc>
                  <a:txBody>
                    <a:bodyPr/>
                    <a:lstStyle/>
                    <a:p>
                      <a:pPr algn="ctr" fontAlgn="ctr"/>
                      <a:r>
                        <a:rPr lang="fr-FR" sz="1400" b="1" i="0" u="none" strike="noStrike">
                          <a:solidFill>
                            <a:srgbClr val="000000"/>
                          </a:solidFill>
                          <a:latin typeface="Comic Sans MS"/>
                        </a:rPr>
                        <a:t>12/15 ans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 éme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4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2881">
                <a:tc vMerge="1">
                  <a:txBody>
                    <a:bodyPr/>
                    <a:lstStyle/>
                    <a:p>
                      <a:endParaRPr lang="fr-FR"/>
                    </a:p>
                  </a:txBody>
                  <a:tcPr/>
                </a:tc>
                <a:tc>
                  <a:txBody>
                    <a:bodyPr/>
                    <a:lstStyle/>
                    <a:p>
                      <a:pPr algn="ctr" fontAlgn="ctr"/>
                      <a:r>
                        <a:rPr lang="fr-FR" sz="1400" b="1" i="0" u="none" strike="noStrike">
                          <a:solidFill>
                            <a:srgbClr val="000000"/>
                          </a:solidFill>
                          <a:latin typeface="Comic Sans MS"/>
                        </a:rPr>
                        <a:t>10 ans et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Joué Les Tours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 éme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en N2</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3620">
                <a:tc vMerge="1">
                  <a:txBody>
                    <a:bodyPr/>
                    <a:lstStyle/>
                    <a:p>
                      <a:endParaRPr lang="fr-FR"/>
                    </a:p>
                  </a:txBody>
                  <a:tcPr/>
                </a:tc>
                <a:tc rowSpan="2">
                  <a:txBody>
                    <a:bodyPr/>
                    <a:lstStyle/>
                    <a:p>
                      <a:pPr algn="ctr" fontAlgn="ctr"/>
                      <a:r>
                        <a:rPr lang="fr-FR" sz="1400" b="1" i="0" u="none" strike="noStrike">
                          <a:solidFill>
                            <a:srgbClr val="000000"/>
                          </a:solidFill>
                          <a:latin typeface="Comic Sans MS"/>
                        </a:rPr>
                        <a:t>12 ans et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 </a:t>
                      </a:r>
                      <a:r>
                        <a:rPr lang="fr-FR" sz="1400" b="1" i="0" u="none" strike="noStrike" dirty="0" err="1">
                          <a:solidFill>
                            <a:srgbClr val="000000"/>
                          </a:solidFill>
                          <a:latin typeface="Comic Sans MS"/>
                        </a:rPr>
                        <a:t>ére</a:t>
                      </a:r>
                      <a:r>
                        <a:rPr lang="fr-FR" sz="1400" b="1" i="0" u="none" strike="noStrike" dirty="0">
                          <a:solidFill>
                            <a:srgbClr val="000000"/>
                          </a:solidFill>
                          <a:latin typeface="Comic Sans MS"/>
                        </a:rPr>
                        <a:t> en N1</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3620">
                <a:tc vMerge="1">
                  <a:txBody>
                    <a:bodyPr/>
                    <a:lstStyle/>
                    <a:p>
                      <a:endParaRPr lang="fr-FR"/>
                    </a:p>
                  </a:txBody>
                  <a:tcPr/>
                </a:tc>
                <a:tc vMerge="1">
                  <a:txBody>
                    <a:bodyPr/>
                    <a:lstStyle/>
                    <a:p>
                      <a:endParaRPr lang="fr-FR"/>
                    </a:p>
                  </a:txBody>
                  <a:tcPr/>
                </a:tc>
                <a:tc>
                  <a:txBody>
                    <a:bodyPr/>
                    <a:lstStyle/>
                    <a:p>
                      <a:pPr algn="ctr" fontAlgn="ctr"/>
                      <a:r>
                        <a:rPr lang="fr-FR" sz="1400" b="1" i="0" u="none" strike="noStrike">
                          <a:solidFill>
                            <a:srgbClr val="000000"/>
                          </a:solidFill>
                          <a:latin typeface="Comic Sans MS"/>
                        </a:rPr>
                        <a:t>Avoine Beaumont</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10 en N2</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3620">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400" b="0" i="0" u="none" strike="noStrike" dirty="0">
                        <a:solidFill>
                          <a:srgbClr val="000000"/>
                        </a:solidFill>
                        <a:latin typeface="Comic Sans MS"/>
                      </a:endParaRPr>
                    </a:p>
                  </a:txBody>
                  <a:tcPr marL="6289" marR="6289" marT="628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363620">
                <a:tc>
                  <a:txBody>
                    <a:bodyPr/>
                    <a:lstStyle/>
                    <a:p>
                      <a:pPr algn="ctr" fontAlgn="ctr"/>
                      <a:r>
                        <a:rPr lang="fr-FR" sz="1400" b="1" i="0" u="none" strike="noStrike">
                          <a:solidFill>
                            <a:srgbClr val="000000"/>
                          </a:solidFill>
                          <a:latin typeface="Comic Sans MS"/>
                        </a:rPr>
                        <a:t>PERF REGION</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10 ans et +</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PL St Pierre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0" i="0" u="none" strike="noStrike">
                        <a:solidFill>
                          <a:srgbClr val="000000"/>
                        </a:solidFill>
                        <a:latin typeface="Comic Sans MS"/>
                      </a:endParaRPr>
                    </a:p>
                  </a:txBody>
                  <a:tcPr marL="6289" marR="6289" marT="628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400" b="0" i="0" u="none" strike="noStrike" dirty="0">
                        <a:solidFill>
                          <a:srgbClr val="000000"/>
                        </a:solidFill>
                        <a:latin typeface="Comic Sans MS"/>
                      </a:endParaRPr>
                    </a:p>
                  </a:txBody>
                  <a:tcPr marL="6289" marR="6289" marT="6289" marB="0" anchor="ctr">
                    <a:lnL>
                      <a:noFill/>
                    </a:lnL>
                    <a:lnR>
                      <a:noFill/>
                    </a:lnR>
                    <a:lnT>
                      <a:noFill/>
                    </a:lnT>
                    <a:lnB>
                      <a:noFill/>
                    </a:lnB>
                  </a:tcP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0" y="285728"/>
          <a:ext cx="8501122" cy="6357990"/>
        </p:xfrm>
        <a:graphic>
          <a:graphicData uri="http://schemas.openxmlformats.org/drawingml/2006/table">
            <a:tbl>
              <a:tblPr/>
              <a:tblGrid>
                <a:gridCol w="1071570">
                  <a:extLst>
                    <a:ext uri="{9D8B030D-6E8A-4147-A177-3AD203B41FA5}">
                      <a16:colId xmlns:a16="http://schemas.microsoft.com/office/drawing/2014/main" val="20000"/>
                    </a:ext>
                  </a:extLst>
                </a:gridCol>
                <a:gridCol w="928694">
                  <a:extLst>
                    <a:ext uri="{9D8B030D-6E8A-4147-A177-3AD203B41FA5}">
                      <a16:colId xmlns:a16="http://schemas.microsoft.com/office/drawing/2014/main" val="20001"/>
                    </a:ext>
                  </a:extLst>
                </a:gridCol>
                <a:gridCol w="2476207">
                  <a:extLst>
                    <a:ext uri="{9D8B030D-6E8A-4147-A177-3AD203B41FA5}">
                      <a16:colId xmlns:a16="http://schemas.microsoft.com/office/drawing/2014/main" val="20002"/>
                    </a:ext>
                  </a:extLst>
                </a:gridCol>
                <a:gridCol w="1068165">
                  <a:extLst>
                    <a:ext uri="{9D8B030D-6E8A-4147-A177-3AD203B41FA5}">
                      <a16:colId xmlns:a16="http://schemas.microsoft.com/office/drawing/2014/main" val="20003"/>
                    </a:ext>
                  </a:extLst>
                </a:gridCol>
                <a:gridCol w="884784">
                  <a:extLst>
                    <a:ext uri="{9D8B030D-6E8A-4147-A177-3AD203B41FA5}">
                      <a16:colId xmlns:a16="http://schemas.microsoft.com/office/drawing/2014/main" val="20004"/>
                    </a:ext>
                  </a:extLst>
                </a:gridCol>
                <a:gridCol w="1214446">
                  <a:extLst>
                    <a:ext uri="{9D8B030D-6E8A-4147-A177-3AD203B41FA5}">
                      <a16:colId xmlns:a16="http://schemas.microsoft.com/office/drawing/2014/main" val="20005"/>
                    </a:ext>
                  </a:extLst>
                </a:gridCol>
                <a:gridCol w="857256">
                  <a:extLst>
                    <a:ext uri="{9D8B030D-6E8A-4147-A177-3AD203B41FA5}">
                      <a16:colId xmlns:a16="http://schemas.microsoft.com/office/drawing/2014/main" val="20006"/>
                    </a:ext>
                  </a:extLst>
                </a:gridCol>
              </a:tblGrid>
              <a:tr h="211933">
                <a:tc gridSpan="4">
                  <a:txBody>
                    <a:bodyPr/>
                    <a:lstStyle/>
                    <a:p>
                      <a:pPr algn="ctr" fontAlgn="ctr"/>
                      <a:r>
                        <a:rPr lang="fr-FR" sz="1050" b="0" i="0" u="none" strike="noStrike" dirty="0">
                          <a:solidFill>
                            <a:srgbClr val="000000"/>
                          </a:solidFill>
                          <a:latin typeface="Comic Sans MS"/>
                        </a:rPr>
                        <a:t>RESULTATS INDIVIDUELS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000" b="0" i="0" u="none" strike="noStrike">
                          <a:solidFill>
                            <a:srgbClr val="000000"/>
                          </a:solidFill>
                          <a:latin typeface="Comic Sans MS"/>
                        </a:rPr>
                        <a:t>REGION</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latin typeface="Comic Sans MS"/>
                        </a:rPr>
                        <a:t>REGROUPEMENT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latin typeface="Comic Sans MS"/>
                        </a:rPr>
                        <a:t>France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1933">
                <a:tc rowSpan="3">
                  <a:txBody>
                    <a:bodyPr/>
                    <a:lstStyle/>
                    <a:p>
                      <a:pPr algn="ctr" fontAlgn="ctr"/>
                      <a:r>
                        <a:rPr lang="fr-FR" sz="1050" b="0" i="0" u="none" strike="noStrike">
                          <a:solidFill>
                            <a:srgbClr val="000000"/>
                          </a:solidFill>
                          <a:latin typeface="Comic Sans MS"/>
                        </a:rPr>
                        <a:t>FEDERAL A REGION</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14/15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Alice FARINEAU</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RS St Cyr</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1"/>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16/17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Azélie</a:t>
                      </a:r>
                      <a:r>
                        <a:rPr lang="fr-FR" sz="1200" b="0" i="0" u="none" strike="noStrike" dirty="0">
                          <a:solidFill>
                            <a:srgbClr val="000000"/>
                          </a:solidFill>
                          <a:latin typeface="Comic Sans MS"/>
                        </a:rPr>
                        <a:t> OLIVE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PLSP</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2"/>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18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Maélie</a:t>
                      </a:r>
                      <a:r>
                        <a:rPr lang="fr-FR" sz="1200" b="0" i="0" u="none" strike="noStrike" dirty="0">
                          <a:solidFill>
                            <a:srgbClr val="000000"/>
                          </a:solidFill>
                          <a:latin typeface="Comic Sans MS"/>
                        </a:rPr>
                        <a:t> LERICHE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PLSP</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3"/>
                  </a:ext>
                </a:extLst>
              </a:tr>
              <a:tr h="211933">
                <a:tc rowSpan="3">
                  <a:txBody>
                    <a:bodyPr/>
                    <a:lstStyle/>
                    <a:p>
                      <a:pPr algn="ctr" fontAlgn="ctr"/>
                      <a:r>
                        <a:rPr lang="fr-FR" sz="1050" b="0" i="0" u="none" strike="noStrike">
                          <a:solidFill>
                            <a:srgbClr val="000000"/>
                          </a:solidFill>
                          <a:latin typeface="Comic Sans MS"/>
                        </a:rPr>
                        <a:t>FEDERAL A NATIONAL</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12/13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Loreline</a:t>
                      </a:r>
                      <a:r>
                        <a:rPr lang="fr-FR" sz="1200" b="0" i="0" u="none" strike="noStrike" dirty="0">
                          <a:solidFill>
                            <a:srgbClr val="000000"/>
                          </a:solidFill>
                          <a:latin typeface="Comic Sans MS"/>
                        </a:rPr>
                        <a:t> BOURDAIS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4"/>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14/15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Lily GUILLONNET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PLSP</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2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5"/>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16/17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Meline</a:t>
                      </a:r>
                      <a:r>
                        <a:rPr lang="fr-FR" sz="1200" b="0" i="0" u="none" strike="noStrike" dirty="0">
                          <a:solidFill>
                            <a:srgbClr val="000000"/>
                          </a:solidFill>
                          <a:latin typeface="Comic Sans MS"/>
                        </a:rPr>
                        <a:t> BEAUHAIRE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 . La Riche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val="10006"/>
                  </a:ext>
                </a:extLst>
              </a:tr>
              <a:tr h="211933">
                <a:tc rowSpan="2">
                  <a:txBody>
                    <a:bodyPr/>
                    <a:lstStyle/>
                    <a:p>
                      <a:pPr algn="ctr" fontAlgn="ctr"/>
                      <a:r>
                        <a:rPr lang="fr-FR" sz="1050" b="0" i="0" u="none" strike="noStrike">
                          <a:solidFill>
                            <a:srgbClr val="000000"/>
                          </a:solidFill>
                          <a:latin typeface="Comic Sans MS"/>
                        </a:rPr>
                        <a:t>PEFORMANCE REGIONALE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50" b="0" i="0" u="none" strike="noStrike">
                          <a:solidFill>
                            <a:srgbClr val="000000"/>
                          </a:solidFill>
                          <a:latin typeface="Comic Sans MS"/>
                        </a:rPr>
                        <a:t>16/17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Elie DELCANT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PLSP</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Romane VARANDAS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PLSP</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3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1933">
                <a:tc rowSpan="21">
                  <a:txBody>
                    <a:bodyPr/>
                    <a:lstStyle/>
                    <a:p>
                      <a:pPr algn="ctr" fontAlgn="ctr"/>
                      <a:r>
                        <a:rPr lang="fr-FR" sz="1050" b="0" i="0" u="none" strike="noStrike">
                          <a:solidFill>
                            <a:srgbClr val="000000"/>
                          </a:solidFill>
                          <a:latin typeface="Comic Sans MS"/>
                        </a:rPr>
                        <a:t>NATIONAL</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50" b="0" i="0" u="none" strike="noStrike">
                          <a:solidFill>
                            <a:srgbClr val="000000"/>
                          </a:solidFill>
                          <a:latin typeface="Comic Sans MS"/>
                        </a:rPr>
                        <a:t>10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Cassy</a:t>
                      </a:r>
                      <a:r>
                        <a:rPr lang="fr-FR" sz="1200" b="0" i="0" u="none" strike="noStrike" dirty="0">
                          <a:solidFill>
                            <a:srgbClr val="000000"/>
                          </a:solidFill>
                          <a:latin typeface="Comic Sans MS"/>
                        </a:rPr>
                        <a:t> LEROY</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Emeline LE ROUZIC</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3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18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1933">
                <a:tc vMerge="1">
                  <a:txBody>
                    <a:bodyPr/>
                    <a:lstStyle/>
                    <a:p>
                      <a:endParaRPr lang="fr-FR"/>
                    </a:p>
                  </a:txBody>
                  <a:tcPr/>
                </a:tc>
                <a:tc rowSpan="4">
                  <a:txBody>
                    <a:bodyPr/>
                    <a:lstStyle/>
                    <a:p>
                      <a:pPr algn="ctr" fontAlgn="ctr"/>
                      <a:r>
                        <a:rPr lang="fr-FR" sz="1050" b="0" i="0" u="none" strike="noStrike">
                          <a:solidFill>
                            <a:srgbClr val="000000"/>
                          </a:solidFill>
                          <a:latin typeface="Comic Sans MS"/>
                        </a:rPr>
                        <a:t>11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Cali MENDY</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Nina BASSETTO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err="1">
                          <a:solidFill>
                            <a:srgbClr val="000000"/>
                          </a:solidFill>
                          <a:latin typeface="Comic Sans MS"/>
                        </a:rPr>
                        <a:t>Elina</a:t>
                      </a:r>
                      <a:r>
                        <a:rPr lang="fr-FR" sz="1200" b="0" i="0" u="none" strike="noStrike" dirty="0">
                          <a:solidFill>
                            <a:srgbClr val="000000"/>
                          </a:solidFill>
                          <a:latin typeface="Comic Sans MS"/>
                        </a:rPr>
                        <a:t> NEMOUR</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2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1" i="0" u="none" strike="noStrike" dirty="0">
                          <a:solidFill>
                            <a:srgbClr val="FF0000"/>
                          </a:solidFill>
                          <a:latin typeface="Comic Sans MS"/>
                        </a:rPr>
                        <a:t>1 </a:t>
                      </a:r>
                      <a:r>
                        <a:rPr lang="fr-FR" sz="1050" b="1" i="0" u="none" strike="noStrike" dirty="0" err="1">
                          <a:solidFill>
                            <a:srgbClr val="FF0000"/>
                          </a:solidFill>
                          <a:latin typeface="Comic Sans MS"/>
                        </a:rPr>
                        <a:t>ére</a:t>
                      </a:r>
                      <a:endParaRPr lang="fr-FR" sz="1050" b="1" i="0" u="none" strike="noStrike" dirty="0">
                        <a:solidFill>
                          <a:srgbClr val="FF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Eve NIQUET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34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1933">
                <a:tc vMerge="1">
                  <a:txBody>
                    <a:bodyPr/>
                    <a:lstStyle/>
                    <a:p>
                      <a:endParaRPr lang="fr-FR"/>
                    </a:p>
                  </a:txBody>
                  <a:tcPr/>
                </a:tc>
                <a:tc rowSpan="4">
                  <a:txBody>
                    <a:bodyPr/>
                    <a:lstStyle/>
                    <a:p>
                      <a:pPr algn="ctr" fontAlgn="ctr"/>
                      <a:r>
                        <a:rPr lang="fr-FR" sz="1050" b="0" i="0" u="none" strike="noStrike">
                          <a:solidFill>
                            <a:srgbClr val="000000"/>
                          </a:solidFill>
                          <a:latin typeface="Comic Sans MS"/>
                        </a:rPr>
                        <a:t>12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Rose MARCHAND</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1" i="0" u="none" strike="noStrike" dirty="0">
                          <a:solidFill>
                            <a:srgbClr val="FF0000"/>
                          </a:solidFill>
                          <a:latin typeface="Comic Sans MS"/>
                        </a:rPr>
                        <a:t>3 </a:t>
                      </a:r>
                      <a:r>
                        <a:rPr lang="fr-FR" sz="1050" b="1" i="0" u="none" strike="noStrike" dirty="0" err="1">
                          <a:solidFill>
                            <a:srgbClr val="FF0000"/>
                          </a:solidFill>
                          <a:latin typeface="Comic Sans MS"/>
                        </a:rPr>
                        <a:t>éme</a:t>
                      </a:r>
                      <a:endParaRPr lang="fr-FR" sz="1050" b="1" i="0" u="none" strike="noStrike" dirty="0">
                        <a:solidFill>
                          <a:srgbClr val="FF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a:solidFill>
                            <a:srgbClr val="000000"/>
                          </a:solidFill>
                          <a:latin typeface="Comic Sans MS"/>
                        </a:rPr>
                        <a:t>Kelia KONATE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2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74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err="1">
                          <a:solidFill>
                            <a:srgbClr val="000000"/>
                          </a:solidFill>
                          <a:latin typeface="Comic Sans MS"/>
                        </a:rPr>
                        <a:t>Haydee</a:t>
                      </a:r>
                      <a:r>
                        <a:rPr lang="fr-FR" sz="1200" b="0" i="0" u="none" strike="noStrike" dirty="0">
                          <a:solidFill>
                            <a:srgbClr val="000000"/>
                          </a:solidFill>
                          <a:latin typeface="Comic Sans MS"/>
                        </a:rPr>
                        <a:t> RINGO</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3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60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err="1">
                          <a:solidFill>
                            <a:srgbClr val="000000"/>
                          </a:solidFill>
                          <a:latin typeface="Comic Sans MS"/>
                        </a:rPr>
                        <a:t>Lilou</a:t>
                      </a:r>
                      <a:r>
                        <a:rPr lang="fr-FR" sz="1200" b="0" i="0" u="none" strike="noStrike" dirty="0">
                          <a:solidFill>
                            <a:srgbClr val="000000"/>
                          </a:solidFill>
                          <a:latin typeface="Comic Sans MS"/>
                        </a:rPr>
                        <a:t> PEREZ</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1933">
                <a:tc vMerge="1">
                  <a:txBody>
                    <a:bodyPr/>
                    <a:lstStyle/>
                    <a:p>
                      <a:endParaRPr lang="fr-FR"/>
                    </a:p>
                  </a:txBody>
                  <a:tcPr/>
                </a:tc>
                <a:tc rowSpan="3">
                  <a:txBody>
                    <a:bodyPr/>
                    <a:lstStyle/>
                    <a:p>
                      <a:pPr algn="ctr" fontAlgn="ctr"/>
                      <a:r>
                        <a:rPr lang="fr-FR" sz="1050" b="0" i="0" u="none" strike="noStrike">
                          <a:solidFill>
                            <a:srgbClr val="000000"/>
                          </a:solidFill>
                          <a:latin typeface="Comic Sans MS"/>
                        </a:rPr>
                        <a:t>13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Elly SOUZA DE LIMA</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1" i="0" u="none" strike="noStrike" dirty="0">
                          <a:solidFill>
                            <a:srgbClr val="FF0000"/>
                          </a:solidFill>
                          <a:latin typeface="Comic Sans MS"/>
                        </a:rPr>
                        <a:t>3 </a:t>
                      </a:r>
                      <a:r>
                        <a:rPr lang="fr-FR" sz="1050" b="1" i="0" u="none" strike="noStrike" dirty="0" err="1">
                          <a:solidFill>
                            <a:srgbClr val="FF0000"/>
                          </a:solidFill>
                          <a:latin typeface="Comic Sans MS"/>
                        </a:rPr>
                        <a:t>éme</a:t>
                      </a:r>
                      <a:endParaRPr lang="fr-FR" sz="1050" b="1" i="0" u="none" strike="noStrike" dirty="0">
                        <a:solidFill>
                          <a:srgbClr val="FF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Lana CUTULLIC</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51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Mathilde HECQUET</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38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1933">
                <a:tc vMerge="1">
                  <a:txBody>
                    <a:bodyPr/>
                    <a:lstStyle/>
                    <a:p>
                      <a:endParaRPr lang="fr-FR"/>
                    </a:p>
                  </a:txBody>
                  <a:tcPr/>
                </a:tc>
                <a:tc rowSpan="2">
                  <a:txBody>
                    <a:bodyPr/>
                    <a:lstStyle/>
                    <a:p>
                      <a:pPr algn="ctr" fontAlgn="ctr"/>
                      <a:r>
                        <a:rPr lang="fr-FR" sz="1050" b="0" i="0" u="none" strike="noStrike">
                          <a:solidFill>
                            <a:srgbClr val="000000"/>
                          </a:solidFill>
                          <a:latin typeface="Comic Sans MS"/>
                        </a:rPr>
                        <a:t>14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Laura ANNE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 </a:t>
                      </a:r>
                      <a:r>
                        <a:rPr lang="fr-FR" sz="1050" b="0" i="0" u="none" strike="noStrike" dirty="0" err="1">
                          <a:solidFill>
                            <a:srgbClr val="000000"/>
                          </a:solidFill>
                          <a:latin typeface="Comic Sans MS"/>
                        </a:rPr>
                        <a:t>ére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13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Carla DUBOIS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11933">
                <a:tc vMerge="1">
                  <a:txBody>
                    <a:bodyPr/>
                    <a:lstStyle/>
                    <a:p>
                      <a:endParaRPr lang="fr-FR"/>
                    </a:p>
                  </a:txBody>
                  <a:tcPr/>
                </a:tc>
                <a:tc rowSpan="3">
                  <a:txBody>
                    <a:bodyPr/>
                    <a:lstStyle/>
                    <a:p>
                      <a:pPr algn="ctr" fontAlgn="ctr"/>
                      <a:r>
                        <a:rPr lang="fr-FR" sz="1050" b="0" i="0" u="none" strike="noStrike">
                          <a:solidFill>
                            <a:srgbClr val="000000"/>
                          </a:solidFill>
                          <a:latin typeface="Comic Sans MS"/>
                        </a:rPr>
                        <a:t>15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Eloa</a:t>
                      </a:r>
                      <a:r>
                        <a:rPr lang="fr-FR" sz="1200" b="0" i="0" u="none" strike="noStrike" dirty="0">
                          <a:solidFill>
                            <a:srgbClr val="000000"/>
                          </a:solidFill>
                          <a:latin typeface="Comic Sans MS"/>
                        </a:rPr>
                        <a:t> LOUARN</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17 </a:t>
                      </a:r>
                      <a:r>
                        <a:rPr lang="fr-FR" sz="1050" b="0" i="0" u="none" strike="noStrike" dirty="0" err="1">
                          <a:solidFill>
                            <a:srgbClr val="000000"/>
                          </a:solidFill>
                          <a:latin typeface="Comic Sans MS"/>
                        </a:rPr>
                        <a:t>éme</a:t>
                      </a:r>
                      <a:endParaRPr lang="fr-FR" sz="1050" b="0" i="0" u="none" strike="noStrike" dirty="0">
                        <a:solidFill>
                          <a:srgbClr val="000000"/>
                        </a:solidFill>
                        <a:latin typeface="Comic Sans MS"/>
                      </a:endParaRP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Faustine LOZAY</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11933">
                <a:tc vMerge="1">
                  <a:txBody>
                    <a:bodyPr/>
                    <a:lstStyle/>
                    <a:p>
                      <a:endParaRPr lang="fr-FR"/>
                    </a:p>
                  </a:txBody>
                  <a:tcPr/>
                </a:tc>
                <a:tc vMerge="1">
                  <a:txBody>
                    <a:bodyPr/>
                    <a:lstStyle/>
                    <a:p>
                      <a:endParaRPr lang="fr-FR"/>
                    </a:p>
                  </a:txBody>
                  <a:tcPr/>
                </a:tc>
                <a:tc>
                  <a:txBody>
                    <a:bodyPr/>
                    <a:lstStyle/>
                    <a:p>
                      <a:pPr algn="ctr" fontAlgn="ctr"/>
                      <a:r>
                        <a:rPr lang="fr-FR" sz="1200" b="0" i="0" u="none" strike="noStrike" dirty="0">
                          <a:solidFill>
                            <a:srgbClr val="000000"/>
                          </a:solidFill>
                          <a:latin typeface="Comic Sans MS"/>
                        </a:rPr>
                        <a:t>Camille LOOSE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16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Elly BOMPOIL</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AB GYM</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1 ére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7 </a:t>
                      </a:r>
                      <a:r>
                        <a:rPr lang="fr-FR" sz="1050" b="0" i="0" u="none" strike="noStrike" dirty="0" err="1">
                          <a:solidFill>
                            <a:srgbClr val="000000"/>
                          </a:solidFill>
                          <a:latin typeface="Comic Sans MS"/>
                        </a:rPr>
                        <a:t>éme</a:t>
                      </a:r>
                      <a:r>
                        <a:rPr lang="fr-FR" sz="1050" b="0" i="0" u="none" strike="noStrike" dirty="0">
                          <a:solidFill>
                            <a:srgbClr val="000000"/>
                          </a:solidFill>
                          <a:latin typeface="Comic Sans MS"/>
                        </a:rPr>
                        <a:t> (B)</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17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err="1">
                          <a:solidFill>
                            <a:srgbClr val="000000"/>
                          </a:solidFill>
                          <a:latin typeface="Comic Sans MS"/>
                        </a:rPr>
                        <a:t>Clementine</a:t>
                      </a:r>
                      <a:r>
                        <a:rPr lang="fr-FR" sz="1200" b="0" i="0" u="none" strike="noStrike" dirty="0">
                          <a:solidFill>
                            <a:srgbClr val="000000"/>
                          </a:solidFill>
                          <a:latin typeface="Comic Sans MS"/>
                        </a:rPr>
                        <a:t> RODRIGUES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3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211933">
                <a:tc vMerge="1">
                  <a:txBody>
                    <a:bodyPr/>
                    <a:lstStyle/>
                    <a:p>
                      <a:endParaRPr lang="fr-FR"/>
                    </a:p>
                  </a:txBody>
                  <a:tcPr/>
                </a:tc>
                <a:tc>
                  <a:txBody>
                    <a:bodyPr/>
                    <a:lstStyle/>
                    <a:p>
                      <a:pPr algn="ctr" fontAlgn="ctr"/>
                      <a:r>
                        <a:rPr lang="fr-FR" sz="1050" b="0" i="0" u="none" strike="noStrike">
                          <a:solidFill>
                            <a:srgbClr val="000000"/>
                          </a:solidFill>
                          <a:latin typeface="Comic Sans MS"/>
                        </a:rPr>
                        <a:t>18/20 ans</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Lucille LOOSE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omic Sans MS"/>
                        </a:rPr>
                        <a:t>GCJ</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2 éme</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dirty="0">
                          <a:solidFill>
                            <a:srgbClr val="000000"/>
                          </a:solidFill>
                          <a:latin typeface="Comic Sans MS"/>
                        </a:rPr>
                        <a:t> </a:t>
                      </a:r>
                    </a:p>
                  </a:txBody>
                  <a:tcPr marL="4072" marR="4072" marT="40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88664421"/>
              </p:ext>
            </p:extLst>
          </p:nvPr>
        </p:nvGraphicFramePr>
        <p:xfrm>
          <a:off x="304800" y="1143000"/>
          <a:ext cx="7767660" cy="4876800"/>
        </p:xfrm>
        <a:graphic>
          <a:graphicData uri="http://schemas.openxmlformats.org/drawingml/2006/table">
            <a:tbl>
              <a:tblPr/>
              <a:tblGrid>
                <a:gridCol w="1412302">
                  <a:extLst>
                    <a:ext uri="{9D8B030D-6E8A-4147-A177-3AD203B41FA5}">
                      <a16:colId xmlns:a16="http://schemas.microsoft.com/office/drawing/2014/main" val="20000"/>
                    </a:ext>
                  </a:extLst>
                </a:gridCol>
                <a:gridCol w="1225373">
                  <a:extLst>
                    <a:ext uri="{9D8B030D-6E8A-4147-A177-3AD203B41FA5}">
                      <a16:colId xmlns:a16="http://schemas.microsoft.com/office/drawing/2014/main" val="20001"/>
                    </a:ext>
                  </a:extLst>
                </a:gridCol>
                <a:gridCol w="822465">
                  <a:extLst>
                    <a:ext uri="{9D8B030D-6E8A-4147-A177-3AD203B41FA5}">
                      <a16:colId xmlns:a16="http://schemas.microsoft.com/office/drawing/2014/main" val="20002"/>
                    </a:ext>
                  </a:extLst>
                </a:gridCol>
                <a:gridCol w="776766">
                  <a:extLst>
                    <a:ext uri="{9D8B030D-6E8A-4147-A177-3AD203B41FA5}">
                      <a16:colId xmlns:a16="http://schemas.microsoft.com/office/drawing/2014/main" val="20003"/>
                    </a:ext>
                  </a:extLst>
                </a:gridCol>
                <a:gridCol w="917996">
                  <a:extLst>
                    <a:ext uri="{9D8B030D-6E8A-4147-A177-3AD203B41FA5}">
                      <a16:colId xmlns:a16="http://schemas.microsoft.com/office/drawing/2014/main" val="20004"/>
                    </a:ext>
                  </a:extLst>
                </a:gridCol>
                <a:gridCol w="917996">
                  <a:extLst>
                    <a:ext uri="{9D8B030D-6E8A-4147-A177-3AD203B41FA5}">
                      <a16:colId xmlns:a16="http://schemas.microsoft.com/office/drawing/2014/main" val="20005"/>
                    </a:ext>
                  </a:extLst>
                </a:gridCol>
                <a:gridCol w="776766">
                  <a:extLst>
                    <a:ext uri="{9D8B030D-6E8A-4147-A177-3AD203B41FA5}">
                      <a16:colId xmlns:a16="http://schemas.microsoft.com/office/drawing/2014/main" val="20006"/>
                    </a:ext>
                  </a:extLst>
                </a:gridCol>
                <a:gridCol w="917996">
                  <a:extLst>
                    <a:ext uri="{9D8B030D-6E8A-4147-A177-3AD203B41FA5}">
                      <a16:colId xmlns:a16="http://schemas.microsoft.com/office/drawing/2014/main" val="20007"/>
                    </a:ext>
                  </a:extLst>
                </a:gridCol>
              </a:tblGrid>
              <a:tr h="628980">
                <a:tc gridSpan="4">
                  <a:txBody>
                    <a:bodyPr/>
                    <a:lstStyle/>
                    <a:p>
                      <a:pPr algn="ctr" fontAlgn="ctr"/>
                      <a:r>
                        <a:rPr lang="fr-FR" sz="1400" b="1" i="0" u="none" strike="noStrike" dirty="0">
                          <a:solidFill>
                            <a:srgbClr val="000000"/>
                          </a:solidFill>
                          <a:latin typeface="Comic Sans MS"/>
                        </a:rPr>
                        <a:t>France ELITE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endParaRPr lang="fr-FR" sz="1400" b="1" i="0" u="none" strike="noStrike">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extLst>
                  <a:ext uri="{0D108BD9-81ED-4DB2-BD59-A6C34878D82A}">
                    <a16:rowId xmlns:a16="http://schemas.microsoft.com/office/drawing/2014/main" val="10000"/>
                  </a:ext>
                </a:extLst>
              </a:tr>
              <a:tr h="628980">
                <a:tc>
                  <a:txBody>
                    <a:bodyPr/>
                    <a:lstStyle/>
                    <a:p>
                      <a:pPr algn="ctr" fontAlgn="ctr"/>
                      <a:r>
                        <a:rPr lang="fr-FR" sz="1400" b="1" i="0" u="none" strike="noStrike">
                          <a:solidFill>
                            <a:srgbClr val="000000"/>
                          </a:solidFill>
                          <a:latin typeface="Comic Sans MS"/>
                        </a:rPr>
                        <a:t>AVENIR 11 ans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Laly COLAS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 éme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extLst>
                  <a:ext uri="{0D108BD9-81ED-4DB2-BD59-A6C34878D82A}">
                    <a16:rowId xmlns:a16="http://schemas.microsoft.com/office/drawing/2014/main" val="10001"/>
                  </a:ext>
                </a:extLst>
              </a:tr>
              <a:tr h="628980">
                <a:tc>
                  <a:txBody>
                    <a:bodyPr/>
                    <a:lstStyle/>
                    <a:p>
                      <a:pPr algn="ctr" fontAlgn="ctr"/>
                      <a:r>
                        <a:rPr lang="fr-FR" sz="1400" b="1" i="0" u="none" strike="noStrike">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Caly MENDY</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4 éme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a:noFill/>
                    </a:lnB>
                  </a:tcPr>
                </a:tc>
                <a:extLst>
                  <a:ext uri="{0D108BD9-81ED-4DB2-BD59-A6C34878D82A}">
                    <a16:rowId xmlns:a16="http://schemas.microsoft.com/office/drawing/2014/main" val="10002"/>
                  </a:ext>
                </a:extLst>
              </a:tr>
              <a:tr h="628980">
                <a:tc>
                  <a:txBody>
                    <a:bodyPr/>
                    <a:lstStyle/>
                    <a:p>
                      <a:pPr algn="ctr" fontAlgn="ctr"/>
                      <a:r>
                        <a:rPr lang="fr-FR" sz="1400" b="1" i="0" u="none" strike="noStrike">
                          <a:solidFill>
                            <a:srgbClr val="000000"/>
                          </a:solidFill>
                          <a:latin typeface="Comic Sans MS"/>
                        </a:rPr>
                        <a:t>ESPOIR 13 ans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Clara ROGER</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5 éme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400" b="1" i="0" u="none" strike="noStrike">
                        <a:solidFill>
                          <a:srgbClr val="000000"/>
                        </a:solidFill>
                        <a:latin typeface="Comic Sans MS"/>
                      </a:endParaRPr>
                    </a:p>
                  </a:txBody>
                  <a:tcPr marL="4818" marR="4818" marT="48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8980">
                <a:tc>
                  <a:txBody>
                    <a:bodyPr/>
                    <a:lstStyle/>
                    <a:p>
                      <a:pPr algn="ctr" fontAlgn="ctr"/>
                      <a:r>
                        <a:rPr lang="fr-FR" sz="1400" b="1" i="0" u="none" strike="noStrike">
                          <a:solidFill>
                            <a:srgbClr val="000000"/>
                          </a:solidFill>
                          <a:latin typeface="Comic Sans MS"/>
                        </a:rPr>
                        <a:t>JUNIOR</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Elena COLAS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 </a:t>
                      </a:r>
                      <a:r>
                        <a:rPr lang="fr-FR" sz="1400" b="1" i="0" u="none" strike="noStrike" dirty="0" err="1">
                          <a:solidFill>
                            <a:srgbClr val="000000"/>
                          </a:solidFill>
                          <a:latin typeface="Comic Sans MS"/>
                        </a:rPr>
                        <a:t>ére</a:t>
                      </a:r>
                      <a:endParaRPr lang="fr-FR" sz="1400" b="1" i="0" u="none" strike="noStrike" dirty="0">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 Barres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4 éme Poutre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2 éme Saut</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1 ére sol</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5950">
                <a:tc>
                  <a:txBody>
                    <a:bodyPr/>
                    <a:lstStyle/>
                    <a:p>
                      <a:pPr algn="ctr" fontAlgn="ctr"/>
                      <a:r>
                        <a:rPr lang="fr-FR" sz="1400" b="1" i="0" u="none" strike="noStrike">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Perla DENERECHE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3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3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Barres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 Poutre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3 éme sol</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65950">
                <a:tc>
                  <a:txBody>
                    <a:bodyPr/>
                    <a:lstStyle/>
                    <a:p>
                      <a:pPr algn="ctr" fontAlgn="ctr"/>
                      <a:r>
                        <a:rPr lang="fr-FR" sz="1400" b="1" i="0" u="none" strike="noStrike">
                          <a:solidFill>
                            <a:srgbClr val="000000"/>
                          </a:solidFill>
                          <a:latin typeface="Comic Sans MS"/>
                        </a:rPr>
                        <a:t>SENIOR</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Lea FRANCERIES</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latin typeface="Comic Sans MS"/>
                        </a:rPr>
                        <a:t>ABG</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13 </a:t>
                      </a:r>
                      <a:r>
                        <a:rPr lang="fr-FR" sz="1400" b="1" i="0" u="none" strike="noStrike" dirty="0" err="1">
                          <a:solidFill>
                            <a:srgbClr val="000000"/>
                          </a:solidFill>
                          <a:latin typeface="Comic Sans MS"/>
                        </a:rPr>
                        <a:t>éme</a:t>
                      </a:r>
                      <a:endParaRPr lang="fr-FR" sz="1400" b="1" i="0" u="none" strike="noStrike" dirty="0">
                        <a:solidFill>
                          <a:srgbClr val="000000"/>
                        </a:solidFill>
                        <a:latin typeface="Comic Sans MS"/>
                      </a:endParaRP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5 </a:t>
                      </a:r>
                      <a:r>
                        <a:rPr lang="fr-FR" sz="1400" b="1" i="0" u="none" strike="noStrike" dirty="0" err="1">
                          <a:solidFill>
                            <a:srgbClr val="000000"/>
                          </a:solidFill>
                          <a:latin typeface="Comic Sans MS"/>
                        </a:rPr>
                        <a:t>éme</a:t>
                      </a:r>
                      <a:r>
                        <a:rPr lang="fr-FR" sz="1400" b="1" i="0" u="none" strike="noStrike" dirty="0">
                          <a:solidFill>
                            <a:srgbClr val="000000"/>
                          </a:solidFill>
                          <a:latin typeface="Comic Sans MS"/>
                        </a:rPr>
                        <a:t> poutre</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Comic Sans MS"/>
                        </a:rPr>
                        <a:t> </a:t>
                      </a:r>
                    </a:p>
                  </a:txBody>
                  <a:tcPr marL="4818" marR="4818" marT="48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9800" y="285728"/>
            <a:ext cx="6934200" cy="584775"/>
          </a:xfrm>
          <a:prstGeom prst="rect">
            <a:avLst/>
          </a:prstGeom>
          <a:noFill/>
        </p:spPr>
        <p:txBody>
          <a:bodyPr wrap="square" rtlCol="0">
            <a:spAutoFit/>
          </a:bodyPr>
          <a:lstStyle/>
          <a:p>
            <a:pPr algn="ctr"/>
            <a:r>
              <a:rPr lang="fr-FR" sz="3200" b="1" dirty="0">
                <a:solidFill>
                  <a:srgbClr val="FF0000"/>
                </a:solidFill>
              </a:rPr>
              <a:t>CHAMPIONNAT D’EUROPE JUNIOR </a:t>
            </a:r>
          </a:p>
        </p:txBody>
      </p:sp>
      <p:pic>
        <p:nvPicPr>
          <p:cNvPr id="3" name="Image 2" descr="1714768278-content_details-1714768277-FRA GAF J 14 copie.jpg"/>
          <p:cNvPicPr>
            <a:picLocks noChangeAspect="1"/>
          </p:cNvPicPr>
          <p:nvPr/>
        </p:nvPicPr>
        <p:blipFill>
          <a:blip r:embed="rId3"/>
          <a:stretch>
            <a:fillRect/>
          </a:stretch>
        </p:blipFill>
        <p:spPr>
          <a:xfrm>
            <a:off x="2188029" y="1219200"/>
            <a:ext cx="5104664" cy="2809892"/>
          </a:xfrm>
          <a:prstGeom prst="rect">
            <a:avLst/>
          </a:prstGeom>
        </p:spPr>
      </p:pic>
      <p:sp>
        <p:nvSpPr>
          <p:cNvPr id="4" name="ZoneTexte 3"/>
          <p:cNvSpPr txBox="1"/>
          <p:nvPr/>
        </p:nvSpPr>
        <p:spPr>
          <a:xfrm>
            <a:off x="152400" y="4191000"/>
            <a:ext cx="8839200" cy="1938992"/>
          </a:xfrm>
          <a:prstGeom prst="rect">
            <a:avLst/>
          </a:prstGeom>
          <a:noFill/>
        </p:spPr>
        <p:txBody>
          <a:bodyPr wrap="square" rtlCol="0">
            <a:spAutoFit/>
          </a:bodyPr>
          <a:lstStyle/>
          <a:p>
            <a:r>
              <a:rPr lang="fr-FR" sz="2000" dirty="0"/>
              <a:t>Elena COLAS et Perla DENECHERE 1 championnes d’Europe junior par équipe</a:t>
            </a:r>
          </a:p>
          <a:p>
            <a:endParaRPr lang="fr-FR" sz="2000" dirty="0"/>
          </a:p>
          <a:p>
            <a:r>
              <a:rPr lang="fr-FR" sz="2000" dirty="0"/>
              <a:t>Elena COLAS 1</a:t>
            </a:r>
            <a:r>
              <a:rPr lang="fr-FR" sz="2000" baseline="30000" dirty="0"/>
              <a:t>ére</a:t>
            </a:r>
            <a:r>
              <a:rPr lang="fr-FR" sz="2000" dirty="0"/>
              <a:t> au concours général – 3</a:t>
            </a:r>
            <a:r>
              <a:rPr lang="fr-FR" sz="2000" baseline="30000" dirty="0"/>
              <a:t>éme</a:t>
            </a:r>
            <a:r>
              <a:rPr lang="fr-FR" sz="2000" dirty="0"/>
              <a:t> au saut – 1</a:t>
            </a:r>
            <a:r>
              <a:rPr lang="fr-FR" sz="2000" baseline="30000" dirty="0"/>
              <a:t>ére</a:t>
            </a:r>
            <a:r>
              <a:rPr lang="fr-FR" sz="2000" dirty="0"/>
              <a:t> aux barres</a:t>
            </a:r>
          </a:p>
          <a:p>
            <a:endParaRPr lang="fr-FR" sz="2000" dirty="0"/>
          </a:p>
          <a:p>
            <a:r>
              <a:rPr lang="fr-FR" sz="2000" dirty="0"/>
              <a:t>Perla DENECHERE 13</a:t>
            </a:r>
            <a:r>
              <a:rPr lang="fr-FR" sz="2000" baseline="30000" dirty="0"/>
              <a:t>éme</a:t>
            </a:r>
            <a:r>
              <a:rPr lang="fr-FR" sz="2000" dirty="0"/>
              <a:t> au concours général – 3</a:t>
            </a:r>
            <a:r>
              <a:rPr lang="fr-FR" sz="2000" baseline="30000" dirty="0"/>
              <a:t>éme</a:t>
            </a:r>
            <a:r>
              <a:rPr lang="fr-FR" sz="2000" dirty="0"/>
              <a:t> au sol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453904851_1055461342608804_3696305894723155477_n.jpg"/>
          <p:cNvPicPr>
            <a:picLocks noChangeAspect="1"/>
          </p:cNvPicPr>
          <p:nvPr/>
        </p:nvPicPr>
        <p:blipFill>
          <a:blip r:embed="rId2"/>
          <a:srcRect b="8333"/>
          <a:stretch>
            <a:fillRect/>
          </a:stretch>
        </p:blipFill>
        <p:spPr>
          <a:xfrm>
            <a:off x="3286116" y="142852"/>
            <a:ext cx="5715008" cy="6548467"/>
          </a:xfrm>
          <a:prstGeom prst="rect">
            <a:avLst/>
          </a:prstGeom>
        </p:spPr>
      </p:pic>
      <p:sp>
        <p:nvSpPr>
          <p:cNvPr id="3" name="ZoneTexte 2"/>
          <p:cNvSpPr txBox="1"/>
          <p:nvPr/>
        </p:nvSpPr>
        <p:spPr>
          <a:xfrm>
            <a:off x="0" y="1500174"/>
            <a:ext cx="3286116" cy="2062103"/>
          </a:xfrm>
          <a:prstGeom prst="rect">
            <a:avLst/>
          </a:prstGeom>
          <a:noFill/>
        </p:spPr>
        <p:txBody>
          <a:bodyPr wrap="square" rtlCol="0">
            <a:spAutoFit/>
          </a:bodyPr>
          <a:lstStyle/>
          <a:p>
            <a:pPr algn="ctr"/>
            <a:r>
              <a:rPr lang="fr-FR" sz="3200" dirty="0">
                <a:solidFill>
                  <a:srgbClr val="FF0000"/>
                </a:solidFill>
              </a:rPr>
              <a:t>Et </a:t>
            </a:r>
            <a:r>
              <a:rPr lang="fr-FR" sz="3200" dirty="0" err="1">
                <a:solidFill>
                  <a:srgbClr val="FF0000"/>
                </a:solidFill>
              </a:rPr>
              <a:t>Kaylia</a:t>
            </a:r>
            <a:r>
              <a:rPr lang="fr-FR" sz="3200" dirty="0">
                <a:solidFill>
                  <a:srgbClr val="FF0000"/>
                </a:solidFill>
              </a:rPr>
              <a:t> NEMOUR </a:t>
            </a:r>
          </a:p>
          <a:p>
            <a:pPr algn="ctr"/>
            <a:r>
              <a:rPr lang="fr-FR" sz="3200" dirty="0">
                <a:solidFill>
                  <a:srgbClr val="FF0000"/>
                </a:solidFill>
              </a:rPr>
              <a:t> CHAMPIONNE OLYMPIQUE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EAMGYM.png"/>
          <p:cNvPicPr>
            <a:picLocks noChangeAspect="1"/>
          </p:cNvPicPr>
          <p:nvPr/>
        </p:nvPicPr>
        <p:blipFill>
          <a:blip r:embed="rId2"/>
          <a:stretch>
            <a:fillRect/>
          </a:stretch>
        </p:blipFill>
        <p:spPr>
          <a:xfrm>
            <a:off x="142844" y="142852"/>
            <a:ext cx="8715436" cy="6628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E81F4-A10C-4014-BCB1-C5CB87F414A9}"/>
              </a:ext>
            </a:extLst>
          </p:cNvPr>
          <p:cNvSpPr>
            <a:spLocks noGrp="1"/>
          </p:cNvSpPr>
          <p:nvPr>
            <p:ph type="title"/>
          </p:nvPr>
        </p:nvSpPr>
        <p:spPr>
          <a:xfrm>
            <a:off x="368426" y="442937"/>
            <a:ext cx="8407146" cy="553998"/>
          </a:xfrm>
        </p:spPr>
        <p:txBody>
          <a:bodyPr/>
          <a:lstStyle/>
          <a:p>
            <a:pPr algn="ctr"/>
            <a:r>
              <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Evolution du nombre de licenciés</a:t>
            </a:r>
          </a:p>
        </p:txBody>
      </p:sp>
      <p:sp>
        <p:nvSpPr>
          <p:cNvPr id="4" name="object 4">
            <a:extLst>
              <a:ext uri="{FF2B5EF4-FFF2-40B4-BE49-F238E27FC236}">
                <a16:creationId xmlns:a16="http://schemas.microsoft.com/office/drawing/2014/main" id="{149F8848-8AB5-4FBA-AB4A-46D8A065C587}"/>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5" name="object 5">
            <a:extLst>
              <a:ext uri="{FF2B5EF4-FFF2-40B4-BE49-F238E27FC236}">
                <a16:creationId xmlns:a16="http://schemas.microsoft.com/office/drawing/2014/main" id="{47D3D344-C671-4582-A22E-34F25CE5EDB7}"/>
              </a:ext>
            </a:extLst>
          </p:cNvPr>
          <p:cNvSpPr txBox="1"/>
          <p:nvPr/>
        </p:nvSpPr>
        <p:spPr>
          <a:xfrm>
            <a:off x="8077711" y="6367881"/>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6" name="Espace réservé du numéro de diapositive 5">
            <a:extLst>
              <a:ext uri="{FF2B5EF4-FFF2-40B4-BE49-F238E27FC236}">
                <a16:creationId xmlns:a16="http://schemas.microsoft.com/office/drawing/2014/main" id="{F146E5FE-F17F-4A0C-9979-6793D52CAF6C}"/>
              </a:ext>
            </a:extLst>
          </p:cNvPr>
          <p:cNvSpPr>
            <a:spLocks noGrp="1"/>
          </p:cNvSpPr>
          <p:nvPr>
            <p:ph type="sldNum" sz="quarter" idx="7"/>
          </p:nvPr>
        </p:nvSpPr>
        <p:spPr/>
        <p:txBody>
          <a:bodyPr/>
          <a:lstStyle/>
          <a:p>
            <a:fld id="{B6F15528-21DE-4FAA-801E-634DDDAF4B2B}" type="slidenum">
              <a:rPr lang="fr-FR" smtClean="0"/>
              <a:t>6</a:t>
            </a:fld>
            <a:endParaRPr lang="fr-FR"/>
          </a:p>
        </p:txBody>
      </p:sp>
      <p:graphicFrame>
        <p:nvGraphicFramePr>
          <p:cNvPr id="3" name="Objet 2">
            <a:extLst>
              <a:ext uri="{FF2B5EF4-FFF2-40B4-BE49-F238E27FC236}">
                <a16:creationId xmlns:a16="http://schemas.microsoft.com/office/drawing/2014/main" id="{AC55C6B5-7E22-5B64-B0E0-5581D8FC7A70}"/>
              </a:ext>
            </a:extLst>
          </p:cNvPr>
          <p:cNvGraphicFramePr>
            <a:graphicFrameLocks noChangeAspect="1"/>
          </p:cNvGraphicFramePr>
          <p:nvPr>
            <p:extLst>
              <p:ext uri="{D42A27DB-BD31-4B8C-83A1-F6EECF244321}">
                <p14:modId xmlns:p14="http://schemas.microsoft.com/office/powerpoint/2010/main" val="3623241483"/>
              </p:ext>
            </p:extLst>
          </p:nvPr>
        </p:nvGraphicFramePr>
        <p:xfrm>
          <a:off x="457200" y="1024266"/>
          <a:ext cx="8318372" cy="4843134"/>
        </p:xfrm>
        <a:graphic>
          <a:graphicData uri="http://schemas.openxmlformats.org/presentationml/2006/ole">
            <mc:AlternateContent xmlns:mc="http://schemas.openxmlformats.org/markup-compatibility/2006">
              <mc:Choice xmlns:v="urn:schemas-microsoft-com:vml" Requires="v">
                <p:oleObj name="Worksheet" r:id="rId3" imgW="7421951" imgH="2285953" progId="Excel.Sheet.12">
                  <p:embed/>
                </p:oleObj>
              </mc:Choice>
              <mc:Fallback>
                <p:oleObj name="Worksheet" r:id="rId3" imgW="7421951" imgH="2285953" progId="Excel.Sheet.12">
                  <p:embed/>
                  <p:pic>
                    <p:nvPicPr>
                      <p:cNvPr id="0" name=""/>
                      <p:cNvPicPr/>
                      <p:nvPr/>
                    </p:nvPicPr>
                    <p:blipFill>
                      <a:blip r:embed="rId4"/>
                      <a:stretch>
                        <a:fillRect/>
                      </a:stretch>
                    </p:blipFill>
                    <p:spPr>
                      <a:xfrm>
                        <a:off x="457200" y="1024266"/>
                        <a:ext cx="8318372" cy="4843134"/>
                      </a:xfrm>
                      <a:prstGeom prst="rect">
                        <a:avLst/>
                      </a:prstGeom>
                    </p:spPr>
                  </p:pic>
                </p:oleObj>
              </mc:Fallback>
            </mc:AlternateContent>
          </a:graphicData>
        </a:graphic>
      </p:graphicFrame>
    </p:spTree>
    <p:extLst>
      <p:ext uri="{BB962C8B-B14F-4D97-AF65-F5344CB8AC3E}">
        <p14:creationId xmlns:p14="http://schemas.microsoft.com/office/powerpoint/2010/main" val="1612665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82543686"/>
              </p:ext>
            </p:extLst>
          </p:nvPr>
        </p:nvGraphicFramePr>
        <p:xfrm>
          <a:off x="642910" y="1071543"/>
          <a:ext cx="8196290" cy="5859382"/>
        </p:xfrm>
        <a:graphic>
          <a:graphicData uri="http://schemas.openxmlformats.org/drawingml/2006/table">
            <a:tbl>
              <a:tblPr/>
              <a:tblGrid>
                <a:gridCol w="2574934">
                  <a:extLst>
                    <a:ext uri="{9D8B030D-6E8A-4147-A177-3AD203B41FA5}">
                      <a16:colId xmlns:a16="http://schemas.microsoft.com/office/drawing/2014/main" val="20000"/>
                    </a:ext>
                  </a:extLst>
                </a:gridCol>
                <a:gridCol w="2802187">
                  <a:extLst>
                    <a:ext uri="{9D8B030D-6E8A-4147-A177-3AD203B41FA5}">
                      <a16:colId xmlns:a16="http://schemas.microsoft.com/office/drawing/2014/main" val="20001"/>
                    </a:ext>
                  </a:extLst>
                </a:gridCol>
                <a:gridCol w="2819169">
                  <a:extLst>
                    <a:ext uri="{9D8B030D-6E8A-4147-A177-3AD203B41FA5}">
                      <a16:colId xmlns:a16="http://schemas.microsoft.com/office/drawing/2014/main" val="20002"/>
                    </a:ext>
                  </a:extLst>
                </a:gridCol>
              </a:tblGrid>
              <a:tr h="1044997">
                <a:tc gridSpan="2">
                  <a:txBody>
                    <a:bodyPr/>
                    <a:lstStyle/>
                    <a:p>
                      <a:pPr algn="ctr" fontAlgn="ctr"/>
                      <a:r>
                        <a:rPr lang="fr-FR" sz="2800" b="1" i="0" u="none" strike="noStrike" dirty="0">
                          <a:solidFill>
                            <a:srgbClr val="000000"/>
                          </a:solidFill>
                          <a:latin typeface="Calibri"/>
                        </a:rPr>
                        <a:t>TEAM GYM</a:t>
                      </a:r>
                    </a:p>
                    <a:p>
                      <a:pPr algn="l" fontAlgn="ctr"/>
                      <a:endParaRPr lang="fr-FR" sz="2800" b="1" i="0" u="none" strike="noStrike" dirty="0">
                        <a:solidFill>
                          <a:srgbClr val="000000"/>
                        </a:solidFill>
                        <a:latin typeface="Calibri"/>
                      </a:endParaRPr>
                    </a:p>
                    <a:p>
                      <a:pPr algn="l" fontAlgn="ctr"/>
                      <a:r>
                        <a:rPr lang="fr-FR" sz="2800" b="1" dirty="0">
                          <a:latin typeface="Calibri" panose="020F0502020204030204" pitchFamily="34" charset="0"/>
                          <a:cs typeface="Calibri" panose="020F0502020204030204" pitchFamily="34" charset="0"/>
                        </a:rPr>
                        <a:t>FEDERALE C , Lingua </a:t>
                      </a:r>
                      <a:r>
                        <a:rPr lang="fr-FR" sz="2800" b="1" dirty="0" err="1">
                          <a:latin typeface="Calibri" panose="020F0502020204030204" pitchFamily="34" charset="0"/>
                          <a:cs typeface="Calibri" panose="020F0502020204030204" pitchFamily="34" charset="0"/>
                        </a:rPr>
                        <a:t>Capoiera</a:t>
                      </a:r>
                      <a:r>
                        <a:rPr lang="fr-FR" sz="2800" b="1" dirty="0">
                          <a:latin typeface="Calibri" panose="020F0502020204030204" pitchFamily="34" charset="0"/>
                          <a:cs typeface="Calibri" panose="020F0502020204030204" pitchFamily="34" charset="0"/>
                        </a:rPr>
                        <a:t> :</a:t>
                      </a:r>
                    </a:p>
                    <a:p>
                      <a:pPr algn="l" fontAlgn="ctr"/>
                      <a:r>
                        <a:rPr lang="fr-FR" sz="2800" b="1" dirty="0">
                          <a:latin typeface="Calibri" panose="020F0502020204030204" pitchFamily="34" charset="0"/>
                          <a:cs typeface="Calibri" panose="020F0502020204030204" pitchFamily="34" charset="0"/>
                        </a:rPr>
                        <a:t>1</a:t>
                      </a:r>
                      <a:r>
                        <a:rPr lang="fr-FR" sz="2800" b="1" baseline="30000" dirty="0">
                          <a:latin typeface="Calibri" panose="020F0502020204030204" pitchFamily="34" charset="0"/>
                          <a:cs typeface="Calibri" panose="020F0502020204030204" pitchFamily="34" charset="0"/>
                        </a:rPr>
                        <a:t>er</a:t>
                      </a:r>
                      <a:r>
                        <a:rPr lang="fr-FR" sz="2800" b="1" dirty="0">
                          <a:latin typeface="Calibri" panose="020F0502020204030204" pitchFamily="34" charset="0"/>
                          <a:cs typeface="Calibri" panose="020F0502020204030204" pitchFamily="34" charset="0"/>
                        </a:rPr>
                        <a:t> en région</a:t>
                      </a:r>
                      <a:endParaRPr lang="fr-FR" sz="2800" b="1" i="0" u="none" strike="noStrike" dirty="0">
                        <a:solidFill>
                          <a:srgbClr val="000000"/>
                        </a:solidFill>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tc hMerge="1">
                  <a:txBody>
                    <a:bodyPr/>
                    <a:lstStyle/>
                    <a:p>
                      <a:endParaRPr lang="fr-FR"/>
                    </a:p>
                  </a:txBody>
                  <a:tcPr/>
                </a:tc>
                <a:tc>
                  <a:txBody>
                    <a:bodyPr/>
                    <a:lstStyle/>
                    <a:p>
                      <a:pPr algn="ctr" fontAlgn="ctr"/>
                      <a:endParaRPr lang="fr-FR" sz="1400" b="0" i="0"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19692">
                <a:tc gridSpan="3">
                  <a:txBody>
                    <a:bodyPr/>
                    <a:lstStyle/>
                    <a:p>
                      <a:pPr algn="l" fontAlgn="ctr"/>
                      <a:endParaRPr lang="fr-FR" sz="2800" b="1" i="0" u="none" strike="noStrike" dirty="0">
                        <a:solidFill>
                          <a:srgbClr val="000000"/>
                        </a:solidFill>
                        <a:latin typeface="Calibri"/>
                      </a:endParaRPr>
                    </a:p>
                    <a:p>
                      <a:pPr algn="l" fontAlgn="ctr"/>
                      <a:endParaRPr lang="fr-FR" sz="2800" b="1" i="0" u="none" strike="noStrike" dirty="0">
                        <a:solidFill>
                          <a:srgbClr val="000000"/>
                        </a:solidFill>
                        <a:latin typeface="Calibri"/>
                      </a:endParaRPr>
                    </a:p>
                    <a:p>
                      <a:pPr algn="l" fontAlgn="ctr"/>
                      <a:r>
                        <a:rPr lang="fr-FR" sz="2800" b="1" i="0" u="none" strike="noStrike" dirty="0">
                          <a:solidFill>
                            <a:srgbClr val="000000"/>
                          </a:solidFill>
                          <a:latin typeface="Calibri"/>
                        </a:rPr>
                        <a:t>NATIONAL C MIXTE 10 ans ET +, ST Pierre-des-Corps :</a:t>
                      </a:r>
                    </a:p>
                    <a:p>
                      <a:pPr algn="l" fontAlgn="ctr"/>
                      <a:r>
                        <a:rPr lang="fr-FR" sz="2800" b="1" i="0" u="none" strike="noStrike" dirty="0">
                          <a:solidFill>
                            <a:srgbClr val="000000"/>
                          </a:solidFill>
                          <a:latin typeface="Calibri"/>
                        </a:rPr>
                        <a:t> 1</a:t>
                      </a:r>
                      <a:r>
                        <a:rPr lang="fr-FR" sz="2800" b="1" i="0" u="none" strike="noStrike" baseline="30000" dirty="0">
                          <a:solidFill>
                            <a:srgbClr val="000000"/>
                          </a:solidFill>
                          <a:latin typeface="Calibri"/>
                        </a:rPr>
                        <a:t>er</a:t>
                      </a:r>
                      <a:r>
                        <a:rPr lang="fr-FR" sz="2800" b="1" i="0" u="none" strike="noStrike" dirty="0">
                          <a:solidFill>
                            <a:srgbClr val="000000"/>
                          </a:solidFill>
                          <a:latin typeface="Calibri"/>
                        </a:rPr>
                        <a:t> en région</a:t>
                      </a:r>
                    </a:p>
                    <a:p>
                      <a:pPr algn="l" fontAlgn="ctr"/>
                      <a:r>
                        <a:rPr lang="fr-FR" sz="2800" b="1" i="0" u="none" strike="noStrike" dirty="0">
                          <a:solidFill>
                            <a:srgbClr val="000000"/>
                          </a:solidFill>
                          <a:latin typeface="Calibri"/>
                        </a:rPr>
                        <a:t> 4</a:t>
                      </a:r>
                      <a:r>
                        <a:rPr lang="fr-FR" sz="2800" b="1" i="0" u="none" strike="noStrike" baseline="30000" dirty="0">
                          <a:solidFill>
                            <a:srgbClr val="000000"/>
                          </a:solidFill>
                          <a:latin typeface="Calibri"/>
                        </a:rPr>
                        <a:t>ème</a:t>
                      </a:r>
                      <a:r>
                        <a:rPr lang="fr-FR" sz="2800" b="1" i="0" u="none" strike="noStrike" dirty="0">
                          <a:solidFill>
                            <a:srgbClr val="000000"/>
                          </a:solidFill>
                          <a:latin typeface="Calibri"/>
                        </a:rPr>
                        <a:t> en regroupement</a:t>
                      </a:r>
                    </a:p>
                    <a:p>
                      <a:pPr algn="l" fontAlgn="ctr"/>
                      <a:r>
                        <a:rPr lang="fr-FR" sz="2800" b="1" i="0" u="none" strike="noStrike" dirty="0">
                          <a:solidFill>
                            <a:srgbClr val="000000"/>
                          </a:solidFill>
                          <a:latin typeface="Calibri"/>
                        </a:rPr>
                        <a:t> 11</a:t>
                      </a:r>
                      <a:r>
                        <a:rPr lang="fr-FR" sz="2800" b="1" i="0" u="none" strike="noStrike" baseline="30000" dirty="0">
                          <a:solidFill>
                            <a:srgbClr val="000000"/>
                          </a:solidFill>
                          <a:latin typeface="Calibri"/>
                        </a:rPr>
                        <a:t>ème</a:t>
                      </a:r>
                      <a:r>
                        <a:rPr lang="fr-FR" sz="2800" b="1" i="0" u="none" strike="noStrike" dirty="0">
                          <a:solidFill>
                            <a:srgbClr val="000000"/>
                          </a:solidFill>
                          <a:latin typeface="Calibri"/>
                        </a:rPr>
                        <a:t> en finale Nationale</a:t>
                      </a:r>
                    </a:p>
                    <a:p>
                      <a:pPr algn="l" fontAlgn="ctr"/>
                      <a:endParaRPr lang="fr-FR" sz="2800" b="1" i="0" u="none" strike="noStrike" dirty="0">
                        <a:solidFill>
                          <a:srgbClr val="000000"/>
                        </a:solidFill>
                        <a:latin typeface="Calibri"/>
                      </a:endParaRPr>
                    </a:p>
                    <a:p>
                      <a:pPr algn="l" fontAlgn="ctr"/>
                      <a:endParaRPr lang="fr-FR" sz="2800" b="1" i="0" u="none" strike="noStrike" dirty="0">
                        <a:solidFill>
                          <a:srgbClr val="000000"/>
                        </a:solidFill>
                        <a:latin typeface="Calibri"/>
                      </a:endParaRPr>
                    </a:p>
                  </a:txBody>
                  <a:tcPr marL="9525" marR="9525" marT="9525" marB="0" anchor="ctr">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719692">
                <a:tc>
                  <a:txBody>
                    <a:bodyPr/>
                    <a:lstStyle/>
                    <a:p>
                      <a:pPr algn="l" fontAlgn="ctr"/>
                      <a:endParaRPr lang="fr-FR" sz="20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l" fontAlgn="ctr"/>
                      <a:endParaRPr lang="fr-FR" sz="20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fr-FR" sz="1400" b="0" i="0"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A379B-D949-459D-813D-9BF0DA6C73DE}"/>
              </a:ext>
            </a:extLst>
          </p:cNvPr>
          <p:cNvSpPr>
            <a:spLocks noGrp="1"/>
          </p:cNvSpPr>
          <p:nvPr>
            <p:ph type="title"/>
          </p:nvPr>
        </p:nvSpPr>
        <p:spPr>
          <a:xfrm>
            <a:off x="1524000" y="1143000"/>
            <a:ext cx="5588000" cy="2057400"/>
          </a:xfrm>
        </p:spPr>
        <p:txBody>
          <a:bodyPr>
            <a:normAutofit/>
          </a:bodyPr>
          <a:lstStyle/>
          <a:p>
            <a:r>
              <a:rPr lang="fr-FR" sz="5400" dirty="0">
                <a:solidFill>
                  <a:srgbClr val="00B0F0"/>
                </a:solidFill>
                <a:latin typeface="Broadway" panose="04040905080B02020502" pitchFamily="82" charset="0"/>
                <a:hlinkClick r:id="rId2" action="ppaction://hlinkfile">
                  <a:extLst>
                    <a:ext uri="{A12FA001-AC4F-418D-AE19-62706E023703}">
                      <ahyp:hlinkClr xmlns:ahyp="http://schemas.microsoft.com/office/drawing/2018/hyperlinkcolor" val="tx"/>
                    </a:ext>
                  </a:extLst>
                </a:hlinkClick>
              </a:rPr>
              <a:t>Résolutions</a:t>
            </a:r>
          </a:p>
        </p:txBody>
      </p:sp>
      <p:sp>
        <p:nvSpPr>
          <p:cNvPr id="5" name="object 4">
            <a:extLst>
              <a:ext uri="{FF2B5EF4-FFF2-40B4-BE49-F238E27FC236}">
                <a16:creationId xmlns:a16="http://schemas.microsoft.com/office/drawing/2014/main" id="{0073241D-1E5C-464B-B777-475DCC00693E}"/>
              </a:ext>
            </a:extLst>
          </p:cNvPr>
          <p:cNvSpPr txBox="1"/>
          <p:nvPr/>
        </p:nvSpPr>
        <p:spPr>
          <a:xfrm>
            <a:off x="1524000" y="6397760"/>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Tree>
    <p:extLst>
      <p:ext uri="{BB962C8B-B14F-4D97-AF65-F5344CB8AC3E}">
        <p14:creationId xmlns:p14="http://schemas.microsoft.com/office/powerpoint/2010/main" val="2091468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EF6F0EF-4148-4B09-98BA-ED32A7905E08}"/>
              </a:ext>
            </a:extLst>
          </p:cNvPr>
          <p:cNvSpPr>
            <a:spLocks noGrp="1"/>
          </p:cNvSpPr>
          <p:nvPr>
            <p:ph type="sldNum" sz="quarter" idx="7"/>
          </p:nvPr>
        </p:nvSpPr>
        <p:spPr/>
        <p:txBody>
          <a:bodyPr/>
          <a:lstStyle/>
          <a:p>
            <a:fld id="{B6F15528-21DE-4FAA-801E-634DDDAF4B2B}" type="slidenum">
              <a:rPr lang="fr-FR" smtClean="0"/>
              <a:t>62</a:t>
            </a:fld>
            <a:endParaRPr lang="fr-FR"/>
          </a:p>
        </p:txBody>
      </p:sp>
      <p:sp>
        <p:nvSpPr>
          <p:cNvPr id="5" name="ZoneTexte 4">
            <a:extLst>
              <a:ext uri="{FF2B5EF4-FFF2-40B4-BE49-F238E27FC236}">
                <a16:creationId xmlns:a16="http://schemas.microsoft.com/office/drawing/2014/main" id="{887D7F8A-A5FD-4FEE-9046-AD02E0040B2E}"/>
              </a:ext>
            </a:extLst>
          </p:cNvPr>
          <p:cNvSpPr txBox="1"/>
          <p:nvPr/>
        </p:nvSpPr>
        <p:spPr>
          <a:xfrm>
            <a:off x="457200" y="914400"/>
            <a:ext cx="8318372" cy="5108001"/>
          </a:xfrm>
          <a:prstGeom prst="rect">
            <a:avLst/>
          </a:prstGeom>
          <a:noFill/>
        </p:spPr>
        <p:txBody>
          <a:bodyPr wrap="square">
            <a:spAutoFit/>
          </a:bodyPr>
          <a:lstStyle/>
          <a:p>
            <a:pPr>
              <a:lnSpc>
                <a:spcPct val="107000"/>
              </a:lnSpc>
              <a:spcAft>
                <a:spcPts val="600"/>
              </a:spcAft>
            </a:pPr>
            <a:r>
              <a:rPr lang="fr-FR" sz="2000" b="1" dirty="0">
                <a:highlight>
                  <a:srgbClr val="00FF00"/>
                </a:highlight>
                <a:ea typeface="Calibri" panose="020F0502020204030204" pitchFamily="34" charset="0"/>
                <a:cs typeface="Times New Roman" panose="02020603050405020304" pitchFamily="18" charset="0"/>
              </a:rPr>
              <a:t>Résolution 1    	Compte-rendu d’activité</a:t>
            </a:r>
            <a:endParaRPr lang="fr-FR" sz="1600" dirty="0">
              <a:highlight>
                <a:srgbClr val="00FF00"/>
              </a:highlight>
              <a:ea typeface="Calibri" panose="020F0502020204030204" pitchFamily="34" charset="0"/>
              <a:cs typeface="Times New Roman" panose="02020603050405020304" pitchFamily="18" charset="0"/>
            </a:endParaRPr>
          </a:p>
          <a:p>
            <a:pPr algn="just">
              <a:lnSpc>
                <a:spcPct val="107000"/>
              </a:lnSpc>
              <a:spcAft>
                <a:spcPts val="2400"/>
              </a:spcAft>
            </a:pPr>
            <a:r>
              <a:rPr lang="fr-FR" sz="1800" dirty="0">
                <a:effectLst/>
                <a:ea typeface="Calibri" panose="020F0502020204030204" pitchFamily="34" charset="0"/>
                <a:cs typeface="Times New Roman" panose="02020603050405020304" pitchFamily="18" charset="0"/>
              </a:rPr>
              <a:t>En application des dispositions légales et après avoir pris connaissance de l’avis du comité directeur FFG37, l’assemblée générale décide d’adopter le compte-rendu d’activités du 01/09/2023 au 31/08/2024.</a:t>
            </a:r>
            <a:endParaRPr lang="fr-FR" sz="1600" dirty="0">
              <a:ea typeface="Calibri" panose="020F0502020204030204" pitchFamily="34" charset="0"/>
              <a:cs typeface="Times New Roman" panose="02020603050405020304" pitchFamily="18" charset="0"/>
            </a:endParaRPr>
          </a:p>
          <a:p>
            <a:pPr>
              <a:lnSpc>
                <a:spcPct val="107000"/>
              </a:lnSpc>
              <a:spcAft>
                <a:spcPts val="600"/>
              </a:spcAft>
            </a:pPr>
            <a:r>
              <a:rPr lang="fr-FR" sz="2000" b="1" dirty="0">
                <a:highlight>
                  <a:srgbClr val="00FF00"/>
                </a:highlight>
                <a:ea typeface="Calibri" panose="020F0502020204030204" pitchFamily="34" charset="0"/>
                <a:cs typeface="Times New Roman" panose="02020603050405020304" pitchFamily="18" charset="0"/>
              </a:rPr>
              <a:t>Résolution 2	Compte-rendu financier</a:t>
            </a:r>
            <a:endParaRPr lang="fr-FR" sz="1600" dirty="0">
              <a:highlight>
                <a:srgbClr val="00FF00"/>
              </a:highlight>
              <a:ea typeface="Calibri" panose="020F0502020204030204" pitchFamily="34" charset="0"/>
              <a:cs typeface="Times New Roman" panose="02020603050405020304" pitchFamily="18" charset="0"/>
            </a:endParaRPr>
          </a:p>
          <a:p>
            <a:pPr algn="just">
              <a:lnSpc>
                <a:spcPct val="107000"/>
              </a:lnSpc>
              <a:spcAft>
                <a:spcPts val="2400"/>
              </a:spcAft>
            </a:pPr>
            <a:r>
              <a:rPr lang="fr-FR" sz="1800" dirty="0">
                <a:effectLst/>
                <a:ea typeface="Calibri" panose="020F0502020204030204" pitchFamily="34" charset="0"/>
                <a:cs typeface="Times New Roman" panose="02020603050405020304" pitchFamily="18" charset="0"/>
              </a:rPr>
              <a:t>Après avoir pris connaissance du rapport financier, l’assemblée générale approuve les comptes de l’exercice clos du 01/09/2023 au 31/08/2024, tels qu’ils lui ont été présentés ainsi que leurs opérations traduites dans ces comptes, et résumés dans ses rapports. En conséquence, elle donne aux administrateurs quitus de l’exécution de leur mandat pour ledit exercice.</a:t>
            </a:r>
            <a:endParaRPr lang="fr-FR" sz="2000" dirty="0">
              <a:effectLst/>
              <a:highlight>
                <a:srgbClr val="00FF00"/>
              </a:highlight>
              <a:ea typeface="Calibri" panose="020F0502020204030204" pitchFamily="34" charset="0"/>
              <a:cs typeface="Times New Roman" panose="02020603050405020304" pitchFamily="18" charset="0"/>
            </a:endParaRPr>
          </a:p>
          <a:p>
            <a:pPr algn="just">
              <a:lnSpc>
                <a:spcPct val="107000"/>
              </a:lnSpc>
              <a:spcAft>
                <a:spcPts val="2400"/>
              </a:spcAft>
            </a:pPr>
            <a:r>
              <a:rPr lang="fr-FR" sz="2000" b="1" dirty="0">
                <a:highlight>
                  <a:srgbClr val="00FF00"/>
                </a:highlight>
                <a:ea typeface="Calibri" panose="020F0502020204030204" pitchFamily="34" charset="0"/>
                <a:cs typeface="Times New Roman" panose="02020603050405020304" pitchFamily="18" charset="0"/>
              </a:rPr>
              <a:t>Résolution 3	</a:t>
            </a:r>
            <a:r>
              <a:rPr lang="fr-FR" sz="2000" b="1" dirty="0">
                <a:effectLst/>
                <a:highlight>
                  <a:srgbClr val="00FF00"/>
                </a:highlight>
                <a:ea typeface="Calibri" panose="020F0502020204030204" pitchFamily="34" charset="0"/>
              </a:rPr>
              <a:t>Affectation du résultat de l’exercice au 31/08/2024</a:t>
            </a:r>
          </a:p>
          <a:p>
            <a:pPr algn="just">
              <a:lnSpc>
                <a:spcPct val="107000"/>
              </a:lnSpc>
              <a:spcAft>
                <a:spcPts val="2400"/>
              </a:spcAft>
            </a:pPr>
            <a:r>
              <a:rPr lang="fr-FR" sz="1800" dirty="0">
                <a:effectLst/>
                <a:ea typeface="Calibri" panose="020F0502020204030204" pitchFamily="34" charset="0"/>
                <a:cs typeface="Times New Roman" panose="02020603050405020304" pitchFamily="18" charset="0"/>
              </a:rPr>
              <a:t>L’assemblée générale décide d’affecter le résultat de l’exercice au 31/08/2024 dans le compte « report à nouveau ».</a:t>
            </a:r>
          </a:p>
        </p:txBody>
      </p:sp>
    </p:spTree>
    <p:extLst>
      <p:ext uri="{BB962C8B-B14F-4D97-AF65-F5344CB8AC3E}">
        <p14:creationId xmlns:p14="http://schemas.microsoft.com/office/powerpoint/2010/main" val="790017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64D6E2-6634-4491-8205-651E7DB67493}"/>
              </a:ext>
            </a:extLst>
          </p:cNvPr>
          <p:cNvSpPr/>
          <p:nvPr/>
        </p:nvSpPr>
        <p:spPr>
          <a:xfrm>
            <a:off x="228600" y="381000"/>
            <a:ext cx="8724331" cy="1670907"/>
          </a:xfrm>
          <a:prstGeom prst="rect">
            <a:avLst/>
          </a:prstGeom>
        </p:spPr>
        <p:txBody>
          <a:bodyPr wrap="square">
            <a:spAutoFit/>
          </a:bodyPr>
          <a:lstStyle/>
          <a:p>
            <a:pPr>
              <a:lnSpc>
                <a:spcPct val="107000"/>
              </a:lnSpc>
              <a:spcAft>
                <a:spcPts val="600"/>
              </a:spcAft>
            </a:pPr>
            <a:r>
              <a:rPr lang="fr-FR" sz="2000" b="1" dirty="0">
                <a:highlight>
                  <a:srgbClr val="00FF00"/>
                </a:highlight>
                <a:ea typeface="Calibri" panose="020F0502020204030204" pitchFamily="34" charset="0"/>
                <a:cs typeface="Times New Roman" panose="02020603050405020304" pitchFamily="18" charset="0"/>
              </a:rPr>
              <a:t>Résolution 4		</a:t>
            </a:r>
            <a:r>
              <a:rPr lang="fr-FR" sz="2000" b="1" dirty="0">
                <a:effectLst/>
                <a:highlight>
                  <a:srgbClr val="00FF00"/>
                </a:highlight>
                <a:ea typeface="Calibri" panose="020F0502020204030204" pitchFamily="34" charset="0"/>
              </a:rPr>
              <a:t>Budget prévisionnel</a:t>
            </a:r>
          </a:p>
          <a:p>
            <a:pPr>
              <a:lnSpc>
                <a:spcPct val="107000"/>
              </a:lnSpc>
              <a:spcAft>
                <a:spcPts val="600"/>
              </a:spcAft>
            </a:pPr>
            <a:r>
              <a:rPr lang="fr-FR" dirty="0">
                <a:effectLst/>
                <a:ea typeface="Arial" panose="020B0604020202020204" pitchFamily="34" charset="0"/>
              </a:rPr>
              <a:t>En</a:t>
            </a:r>
            <a:r>
              <a:rPr lang="fr-FR" spc="-65" dirty="0">
                <a:effectLst/>
                <a:ea typeface="Arial" panose="020B0604020202020204" pitchFamily="34" charset="0"/>
              </a:rPr>
              <a:t> </a:t>
            </a:r>
            <a:r>
              <a:rPr lang="fr-FR" dirty="0">
                <a:effectLst/>
                <a:ea typeface="Arial" panose="020B0604020202020204" pitchFamily="34" charset="0"/>
              </a:rPr>
              <a:t>application</a:t>
            </a:r>
            <a:r>
              <a:rPr lang="fr-FR" spc="-65" dirty="0">
                <a:effectLst/>
                <a:ea typeface="Arial" panose="020B0604020202020204" pitchFamily="34" charset="0"/>
              </a:rPr>
              <a:t> </a:t>
            </a:r>
            <a:r>
              <a:rPr lang="fr-FR" dirty="0">
                <a:effectLst/>
                <a:ea typeface="Arial" panose="020B0604020202020204" pitchFamily="34" charset="0"/>
              </a:rPr>
              <a:t>des</a:t>
            </a:r>
            <a:r>
              <a:rPr lang="fr-FR" spc="-65" dirty="0">
                <a:effectLst/>
                <a:ea typeface="Arial" panose="020B0604020202020204" pitchFamily="34" charset="0"/>
              </a:rPr>
              <a:t> </a:t>
            </a:r>
            <a:r>
              <a:rPr lang="fr-FR" dirty="0">
                <a:effectLst/>
                <a:ea typeface="Arial" panose="020B0604020202020204" pitchFamily="34" charset="0"/>
              </a:rPr>
              <a:t>dispositions</a:t>
            </a:r>
            <a:r>
              <a:rPr lang="fr-FR" spc="-65" dirty="0">
                <a:effectLst/>
                <a:ea typeface="Arial" panose="020B0604020202020204" pitchFamily="34" charset="0"/>
              </a:rPr>
              <a:t> </a:t>
            </a:r>
            <a:r>
              <a:rPr lang="fr-FR" dirty="0">
                <a:effectLst/>
                <a:ea typeface="Arial" panose="020B0604020202020204" pitchFamily="34" charset="0"/>
              </a:rPr>
              <a:t>réglementaires</a:t>
            </a:r>
            <a:r>
              <a:rPr lang="fr-FR" spc="-65" dirty="0">
                <a:effectLst/>
                <a:ea typeface="Arial" panose="020B0604020202020204" pitchFamily="34" charset="0"/>
              </a:rPr>
              <a:t> </a:t>
            </a:r>
            <a:r>
              <a:rPr lang="fr-FR" dirty="0">
                <a:effectLst/>
                <a:ea typeface="Arial" panose="020B0604020202020204" pitchFamily="34" charset="0"/>
              </a:rPr>
              <a:t>et</a:t>
            </a:r>
            <a:r>
              <a:rPr lang="fr-FR" spc="-70" dirty="0">
                <a:effectLst/>
                <a:ea typeface="Arial" panose="020B0604020202020204" pitchFamily="34" charset="0"/>
              </a:rPr>
              <a:t> </a:t>
            </a:r>
            <a:r>
              <a:rPr lang="fr-FR" dirty="0">
                <a:effectLst/>
                <a:ea typeface="Arial" panose="020B0604020202020204" pitchFamily="34" charset="0"/>
              </a:rPr>
              <a:t>après</a:t>
            </a:r>
            <a:r>
              <a:rPr lang="fr-FR" spc="-65" dirty="0">
                <a:effectLst/>
                <a:ea typeface="Arial" panose="020B0604020202020204" pitchFamily="34" charset="0"/>
              </a:rPr>
              <a:t> </a:t>
            </a:r>
            <a:r>
              <a:rPr lang="fr-FR" dirty="0">
                <a:effectLst/>
                <a:ea typeface="Arial" panose="020B0604020202020204" pitchFamily="34" charset="0"/>
              </a:rPr>
              <a:t>avoir</a:t>
            </a:r>
            <a:r>
              <a:rPr lang="fr-FR" spc="-70" dirty="0">
                <a:effectLst/>
                <a:ea typeface="Arial" panose="020B0604020202020204" pitchFamily="34" charset="0"/>
              </a:rPr>
              <a:t> </a:t>
            </a:r>
            <a:r>
              <a:rPr lang="fr-FR" dirty="0">
                <a:effectLst/>
                <a:ea typeface="Arial" panose="020B0604020202020204" pitchFamily="34" charset="0"/>
              </a:rPr>
              <a:t>pris</a:t>
            </a:r>
            <a:r>
              <a:rPr lang="fr-FR" spc="-65" dirty="0">
                <a:effectLst/>
                <a:ea typeface="Arial" panose="020B0604020202020204" pitchFamily="34" charset="0"/>
              </a:rPr>
              <a:t> </a:t>
            </a:r>
            <a:r>
              <a:rPr lang="fr-FR" dirty="0">
                <a:effectLst/>
                <a:ea typeface="Arial" panose="020B0604020202020204" pitchFamily="34" charset="0"/>
              </a:rPr>
              <a:t>connaissance</a:t>
            </a:r>
            <a:r>
              <a:rPr lang="fr-FR" spc="-80" dirty="0">
                <a:effectLst/>
                <a:ea typeface="Arial" panose="020B0604020202020204" pitchFamily="34" charset="0"/>
              </a:rPr>
              <a:t> </a:t>
            </a:r>
            <a:r>
              <a:rPr lang="fr-FR" dirty="0">
                <a:effectLst/>
                <a:ea typeface="Arial" panose="020B0604020202020204" pitchFamily="34" charset="0"/>
              </a:rPr>
              <a:t>de</a:t>
            </a:r>
            <a:r>
              <a:rPr lang="fr-FR" spc="-65" dirty="0">
                <a:effectLst/>
                <a:ea typeface="Arial" panose="020B0604020202020204" pitchFamily="34" charset="0"/>
              </a:rPr>
              <a:t> </a:t>
            </a:r>
            <a:r>
              <a:rPr lang="fr-FR" dirty="0">
                <a:effectLst/>
                <a:ea typeface="Arial" panose="020B0604020202020204" pitchFamily="34" charset="0"/>
              </a:rPr>
              <a:t>l'avis</a:t>
            </a:r>
            <a:r>
              <a:rPr lang="fr-FR" spc="-65" dirty="0">
                <a:effectLst/>
                <a:ea typeface="Arial" panose="020B0604020202020204" pitchFamily="34" charset="0"/>
              </a:rPr>
              <a:t> </a:t>
            </a:r>
            <a:r>
              <a:rPr lang="fr-FR" dirty="0">
                <a:effectLst/>
                <a:ea typeface="Arial" panose="020B0604020202020204" pitchFamily="34" charset="0"/>
              </a:rPr>
              <a:t>du</a:t>
            </a:r>
            <a:r>
              <a:rPr lang="fr-FR" spc="-65" dirty="0">
                <a:effectLst/>
                <a:ea typeface="Arial" panose="020B0604020202020204" pitchFamily="34" charset="0"/>
              </a:rPr>
              <a:t> </a:t>
            </a:r>
            <a:r>
              <a:rPr lang="fr-FR" dirty="0">
                <a:effectLst/>
                <a:ea typeface="Arial" panose="020B0604020202020204" pitchFamily="34" charset="0"/>
              </a:rPr>
              <a:t>Comité Directeur, l'Assemblée Générale Ordinaire décide, pour la saison 2024 / 2025 de maintenir les tarifs et droits d’engagements pour les finales départementales conformément au tableau ci-dessous (prix en euros)</a:t>
            </a:r>
            <a:r>
              <a:rPr lang="fr-FR" spc="-15" dirty="0">
                <a:effectLst/>
                <a:ea typeface="Arial" panose="020B0604020202020204" pitchFamily="34" charset="0"/>
              </a:rPr>
              <a:t> </a:t>
            </a:r>
            <a:r>
              <a:rPr lang="fr-FR" dirty="0">
                <a:effectLst/>
                <a:ea typeface="Arial" panose="020B0604020202020204" pitchFamily="34" charset="0"/>
              </a:rPr>
              <a:t>:</a:t>
            </a:r>
          </a:p>
        </p:txBody>
      </p:sp>
      <p:sp>
        <p:nvSpPr>
          <p:cNvPr id="5" name="object 4">
            <a:extLst>
              <a:ext uri="{FF2B5EF4-FFF2-40B4-BE49-F238E27FC236}">
                <a16:creationId xmlns:a16="http://schemas.microsoft.com/office/drawing/2014/main" id="{846C8DE0-5AED-468C-821E-4165F5929B83}"/>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6" name="object 5">
            <a:extLst>
              <a:ext uri="{FF2B5EF4-FFF2-40B4-BE49-F238E27FC236}">
                <a16:creationId xmlns:a16="http://schemas.microsoft.com/office/drawing/2014/main" id="{9458E799-A6A7-43DC-A658-A871FC9D7E60}"/>
              </a:ext>
            </a:extLst>
          </p:cNvPr>
          <p:cNvSpPr txBox="1"/>
          <p:nvPr/>
        </p:nvSpPr>
        <p:spPr>
          <a:xfrm>
            <a:off x="8153400" y="6297300"/>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2" name="Espace réservé du numéro de diapositive 1">
            <a:extLst>
              <a:ext uri="{FF2B5EF4-FFF2-40B4-BE49-F238E27FC236}">
                <a16:creationId xmlns:a16="http://schemas.microsoft.com/office/drawing/2014/main" id="{460C566F-B899-48E4-9AF4-69A40AD747FE}"/>
              </a:ext>
            </a:extLst>
          </p:cNvPr>
          <p:cNvSpPr>
            <a:spLocks noGrp="1"/>
          </p:cNvSpPr>
          <p:nvPr>
            <p:ph type="sldNum" sz="quarter" idx="7"/>
          </p:nvPr>
        </p:nvSpPr>
        <p:spPr/>
        <p:txBody>
          <a:bodyPr/>
          <a:lstStyle/>
          <a:p>
            <a:fld id="{B6F15528-21DE-4FAA-801E-634DDDAF4B2B}" type="slidenum">
              <a:rPr lang="fr-FR" smtClean="0"/>
              <a:t>63</a:t>
            </a:fld>
            <a:endParaRPr lang="fr-FR"/>
          </a:p>
        </p:txBody>
      </p:sp>
      <p:pic>
        <p:nvPicPr>
          <p:cNvPr id="11" name="Image 10">
            <a:extLst>
              <a:ext uri="{FF2B5EF4-FFF2-40B4-BE49-F238E27FC236}">
                <a16:creationId xmlns:a16="http://schemas.microsoft.com/office/drawing/2014/main" id="{5E6FAED4-00B1-4CA2-8217-94BE3D4114B9}"/>
              </a:ext>
            </a:extLst>
          </p:cNvPr>
          <p:cNvPicPr>
            <a:picLocks noChangeAspect="1"/>
          </p:cNvPicPr>
          <p:nvPr/>
        </p:nvPicPr>
        <p:blipFill>
          <a:blip r:embed="rId3"/>
          <a:stretch>
            <a:fillRect/>
          </a:stretch>
        </p:blipFill>
        <p:spPr>
          <a:xfrm>
            <a:off x="609600" y="2132547"/>
            <a:ext cx="7848600" cy="3887253"/>
          </a:xfrm>
          <a:prstGeom prst="rect">
            <a:avLst/>
          </a:prstGeom>
        </p:spPr>
      </p:pic>
    </p:spTree>
    <p:extLst>
      <p:ext uri="{BB962C8B-B14F-4D97-AF65-F5344CB8AC3E}">
        <p14:creationId xmlns:p14="http://schemas.microsoft.com/office/powerpoint/2010/main" val="322862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249E8AC-3383-4CE4-9650-12F3B13430EC}"/>
              </a:ext>
            </a:extLst>
          </p:cNvPr>
          <p:cNvSpPr>
            <a:spLocks noGrp="1"/>
          </p:cNvSpPr>
          <p:nvPr>
            <p:ph type="sldNum" sz="quarter" idx="7"/>
          </p:nvPr>
        </p:nvSpPr>
        <p:spPr/>
        <p:txBody>
          <a:bodyPr/>
          <a:lstStyle/>
          <a:p>
            <a:fld id="{B6F15528-21DE-4FAA-801E-634DDDAF4B2B}" type="slidenum">
              <a:rPr lang="fr-FR" smtClean="0"/>
              <a:t>64</a:t>
            </a:fld>
            <a:endParaRPr lang="fr-FR"/>
          </a:p>
        </p:txBody>
      </p:sp>
      <p:sp>
        <p:nvSpPr>
          <p:cNvPr id="5" name="ZoneTexte 4">
            <a:extLst>
              <a:ext uri="{FF2B5EF4-FFF2-40B4-BE49-F238E27FC236}">
                <a16:creationId xmlns:a16="http://schemas.microsoft.com/office/drawing/2014/main" id="{553EE68D-C7B4-4B8A-92C6-5E50714516B7}"/>
              </a:ext>
            </a:extLst>
          </p:cNvPr>
          <p:cNvSpPr txBox="1"/>
          <p:nvPr/>
        </p:nvSpPr>
        <p:spPr>
          <a:xfrm>
            <a:off x="457200" y="1143000"/>
            <a:ext cx="8077200" cy="3319498"/>
          </a:xfrm>
          <a:prstGeom prst="rect">
            <a:avLst/>
          </a:prstGeom>
          <a:noFill/>
        </p:spPr>
        <p:txBody>
          <a:bodyPr wrap="square">
            <a:spAutoFit/>
          </a:bodyPr>
          <a:lstStyle/>
          <a:p>
            <a:pPr>
              <a:lnSpc>
                <a:spcPct val="107000"/>
              </a:lnSpc>
              <a:spcAft>
                <a:spcPts val="600"/>
              </a:spcAft>
            </a:pPr>
            <a:r>
              <a:rPr lang="fr-FR" sz="2000" b="1" dirty="0">
                <a:highlight>
                  <a:srgbClr val="00FF00"/>
                </a:highlight>
                <a:ea typeface="Calibri" panose="020F0502020204030204" pitchFamily="34" charset="0"/>
                <a:cs typeface="Times New Roman" panose="02020603050405020304" pitchFamily="18" charset="0"/>
              </a:rPr>
              <a:t>Résolution 5		Budget prévisionnel</a:t>
            </a:r>
            <a:endParaRPr lang="fr-FR" sz="1600" dirty="0">
              <a:highlight>
                <a:srgbClr val="00FF00"/>
              </a:highlight>
              <a:ea typeface="Calibri" panose="020F0502020204030204" pitchFamily="34" charset="0"/>
              <a:cs typeface="Times New Roman" panose="02020603050405020304" pitchFamily="18" charset="0"/>
            </a:endParaRPr>
          </a:p>
          <a:p>
            <a:pPr algn="just">
              <a:lnSpc>
                <a:spcPct val="107000"/>
              </a:lnSpc>
              <a:spcAft>
                <a:spcPts val="2400"/>
              </a:spcAft>
            </a:pPr>
            <a:r>
              <a:rPr lang="fr-FR" dirty="0">
                <a:ea typeface="Calibri" panose="020F0502020204030204" pitchFamily="34" charset="0"/>
                <a:cs typeface="Times New Roman" panose="02020603050405020304" pitchFamily="18" charset="0"/>
              </a:rPr>
              <a:t>En application des dispositions légales et après avoir pris connaissance de l’avis du comité directeur FFG37, l’assemblée générale décide d’adopter le budget prévisionnel 2024/2025.</a:t>
            </a:r>
            <a:endParaRPr lang="fr-FR" sz="1600" dirty="0">
              <a:ea typeface="Calibri" panose="020F0502020204030204" pitchFamily="34" charset="0"/>
              <a:cs typeface="Times New Roman" panose="02020603050405020304" pitchFamily="18" charset="0"/>
            </a:endParaRPr>
          </a:p>
          <a:p>
            <a:pPr>
              <a:lnSpc>
                <a:spcPct val="107000"/>
              </a:lnSpc>
              <a:spcAft>
                <a:spcPts val="600"/>
              </a:spcAft>
            </a:pPr>
            <a:r>
              <a:rPr lang="fr-FR" sz="2000" b="1" dirty="0">
                <a:highlight>
                  <a:srgbClr val="00FF00"/>
                </a:highlight>
                <a:ea typeface="Calibri" panose="020F0502020204030204" pitchFamily="34" charset="0"/>
                <a:cs typeface="Times New Roman" panose="02020603050405020304" pitchFamily="18" charset="0"/>
              </a:rPr>
              <a:t>Résolution 6		Délégation de pouvoir</a:t>
            </a:r>
          </a:p>
          <a:p>
            <a:pPr>
              <a:lnSpc>
                <a:spcPct val="107000"/>
              </a:lnSpc>
              <a:spcAft>
                <a:spcPts val="600"/>
              </a:spcAft>
            </a:pPr>
            <a:r>
              <a:rPr lang="fr-FR" dirty="0">
                <a:ea typeface="Calibri" panose="020F0502020204030204" pitchFamily="34" charset="0"/>
                <a:cs typeface="Times New Roman" panose="02020603050405020304" pitchFamily="18" charset="0"/>
              </a:rPr>
              <a:t>L’assemblée générale donne pouvoir au président pour signer toute convention et effectuer toute demande de subvention auprès des différentes collectivités territoriales de leurs établissements publics et des services de l’état.</a:t>
            </a:r>
          </a:p>
          <a:p>
            <a:pPr>
              <a:lnSpc>
                <a:spcPct val="107000"/>
              </a:lnSpc>
              <a:spcAft>
                <a:spcPts val="600"/>
              </a:spcAft>
            </a:pPr>
            <a:endParaRPr lang="fr-FR" sz="1600" dirty="0">
              <a:highlight>
                <a:srgbClr val="00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534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4F4AC637-F605-4932-9FC8-4B53793FBCC6}"/>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5" name="object 5">
            <a:extLst>
              <a:ext uri="{FF2B5EF4-FFF2-40B4-BE49-F238E27FC236}">
                <a16:creationId xmlns:a16="http://schemas.microsoft.com/office/drawing/2014/main" id="{4F3335E1-B710-4F38-82A1-1A69011445F0}"/>
              </a:ext>
            </a:extLst>
          </p:cNvPr>
          <p:cNvSpPr txBox="1"/>
          <p:nvPr/>
        </p:nvSpPr>
        <p:spPr>
          <a:xfrm>
            <a:off x="8001000"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2" name="Espace réservé du numéro de diapositive 1">
            <a:extLst>
              <a:ext uri="{FF2B5EF4-FFF2-40B4-BE49-F238E27FC236}">
                <a16:creationId xmlns:a16="http://schemas.microsoft.com/office/drawing/2014/main" id="{18579EE7-17E6-434B-A8EE-55D96E3C3B13}"/>
              </a:ext>
            </a:extLst>
          </p:cNvPr>
          <p:cNvSpPr>
            <a:spLocks noGrp="1"/>
          </p:cNvSpPr>
          <p:nvPr>
            <p:ph type="sldNum" sz="quarter" idx="7"/>
          </p:nvPr>
        </p:nvSpPr>
        <p:spPr/>
        <p:txBody>
          <a:bodyPr/>
          <a:lstStyle/>
          <a:p>
            <a:fld id="{B6F15528-21DE-4FAA-801E-634DDDAF4B2B}" type="slidenum">
              <a:rPr lang="fr-FR" smtClean="0"/>
              <a:t>65</a:t>
            </a:fld>
            <a:endParaRPr lang="fr-FR"/>
          </a:p>
        </p:txBody>
      </p:sp>
      <p:sp>
        <p:nvSpPr>
          <p:cNvPr id="3" name="Rectangle 2">
            <a:extLst>
              <a:ext uri="{FF2B5EF4-FFF2-40B4-BE49-F238E27FC236}">
                <a16:creationId xmlns:a16="http://schemas.microsoft.com/office/drawing/2014/main" id="{155BE758-830B-4E73-883B-767C3ABF7BF1}"/>
              </a:ext>
            </a:extLst>
          </p:cNvPr>
          <p:cNvSpPr/>
          <p:nvPr/>
        </p:nvSpPr>
        <p:spPr>
          <a:xfrm>
            <a:off x="1701799" y="1905000"/>
            <a:ext cx="5740401" cy="1323439"/>
          </a:xfrm>
          <a:prstGeom prst="rect">
            <a:avLst/>
          </a:prstGeom>
          <a:noFill/>
        </p:spPr>
        <p:txBody>
          <a:bodyPr wrap="square" lIns="91440" tIns="45720" rIns="91440" bIns="45720">
            <a:spAutoFit/>
          </a:bodyPr>
          <a:lstStyle/>
          <a:p>
            <a:pPr algn="ctr"/>
            <a:r>
              <a:rPr lang="fr-FR"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2024 - 2025</a:t>
            </a:r>
          </a:p>
        </p:txBody>
      </p:sp>
    </p:spTree>
    <p:extLst>
      <p:ext uri="{BB962C8B-B14F-4D97-AF65-F5344CB8AC3E}">
        <p14:creationId xmlns:p14="http://schemas.microsoft.com/office/powerpoint/2010/main" val="1735506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7374EC86-996E-4F16-8F4C-0913181E1CF9}"/>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5" name="object 5">
            <a:extLst>
              <a:ext uri="{FF2B5EF4-FFF2-40B4-BE49-F238E27FC236}">
                <a16:creationId xmlns:a16="http://schemas.microsoft.com/office/drawing/2014/main" id="{DAB69085-ED19-4B17-AD59-ED0EE22CC644}"/>
              </a:ext>
            </a:extLst>
          </p:cNvPr>
          <p:cNvSpPr txBox="1"/>
          <p:nvPr/>
        </p:nvSpPr>
        <p:spPr>
          <a:xfrm>
            <a:off x="8001000"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6" name="Espace réservé du numéro de diapositive 5">
            <a:extLst>
              <a:ext uri="{FF2B5EF4-FFF2-40B4-BE49-F238E27FC236}">
                <a16:creationId xmlns:a16="http://schemas.microsoft.com/office/drawing/2014/main" id="{267B2200-1093-4994-912D-2D8643A16A2F}"/>
              </a:ext>
            </a:extLst>
          </p:cNvPr>
          <p:cNvSpPr>
            <a:spLocks noGrp="1"/>
          </p:cNvSpPr>
          <p:nvPr>
            <p:ph type="sldNum" sz="quarter" idx="7"/>
          </p:nvPr>
        </p:nvSpPr>
        <p:spPr/>
        <p:txBody>
          <a:bodyPr/>
          <a:lstStyle/>
          <a:p>
            <a:fld id="{B6F15528-21DE-4FAA-801E-634DDDAF4B2B}" type="slidenum">
              <a:rPr lang="fr-FR" smtClean="0"/>
              <a:t>66</a:t>
            </a:fld>
            <a:endParaRPr lang="fr-FR"/>
          </a:p>
        </p:txBody>
      </p:sp>
      <p:sp>
        <p:nvSpPr>
          <p:cNvPr id="2" name="ZoneTexte 1">
            <a:extLst>
              <a:ext uri="{FF2B5EF4-FFF2-40B4-BE49-F238E27FC236}">
                <a16:creationId xmlns:a16="http://schemas.microsoft.com/office/drawing/2014/main" id="{3CF58DB9-C3C0-4196-840C-17E51703B80A}"/>
              </a:ext>
            </a:extLst>
          </p:cNvPr>
          <p:cNvSpPr txBox="1"/>
          <p:nvPr/>
        </p:nvSpPr>
        <p:spPr>
          <a:xfrm>
            <a:off x="533400" y="1642202"/>
            <a:ext cx="7772400" cy="2139047"/>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fr-FR" dirty="0"/>
              <a:t>Tous les clubs du département soient labellisés</a:t>
            </a:r>
          </a:p>
          <a:p>
            <a:pPr marL="285750" indent="-285750">
              <a:spcAft>
                <a:spcPts val="600"/>
              </a:spcAft>
              <a:buFont typeface="Wingdings" panose="05000000000000000000" pitchFamily="2" charset="2"/>
              <a:buChar char="q"/>
            </a:pPr>
            <a:r>
              <a:rPr lang="fr-FR" dirty="0"/>
              <a:t>Coupe Départementale</a:t>
            </a:r>
          </a:p>
          <a:p>
            <a:pPr marL="285750" indent="-285750">
              <a:spcAft>
                <a:spcPts val="600"/>
              </a:spcAft>
              <a:buFont typeface="Wingdings" panose="05000000000000000000" pitchFamily="2" charset="2"/>
              <a:buChar char="q"/>
            </a:pPr>
            <a:r>
              <a:rPr lang="fr-FR" dirty="0"/>
              <a:t>Rencontres de proximité</a:t>
            </a:r>
          </a:p>
          <a:p>
            <a:pPr marL="285750" indent="-285750">
              <a:spcAft>
                <a:spcPts val="600"/>
              </a:spcAft>
              <a:buFont typeface="Wingdings" panose="05000000000000000000" pitchFamily="2" charset="2"/>
              <a:buChar char="q"/>
            </a:pPr>
            <a:r>
              <a:rPr lang="fr-FR" dirty="0"/>
              <a:t>Foire de Tours</a:t>
            </a:r>
          </a:p>
          <a:p>
            <a:pPr marL="285750" indent="-285750">
              <a:spcAft>
                <a:spcPts val="600"/>
              </a:spcAft>
              <a:buFont typeface="Wingdings" panose="05000000000000000000" pitchFamily="2" charset="2"/>
              <a:buChar char="q"/>
            </a:pPr>
            <a:r>
              <a:rPr lang="fr-FR" dirty="0"/>
              <a:t>Caravane sportive</a:t>
            </a:r>
          </a:p>
          <a:p>
            <a:pPr marL="285750" indent="-285750">
              <a:spcAft>
                <a:spcPts val="600"/>
              </a:spcAft>
              <a:buFont typeface="Wingdings" panose="05000000000000000000" pitchFamily="2" charset="2"/>
              <a:buChar char="q"/>
            </a:pPr>
            <a:r>
              <a:rPr lang="fr-FR" dirty="0"/>
              <a:t>Intervention sur le périnée</a:t>
            </a:r>
          </a:p>
        </p:txBody>
      </p:sp>
      <p:sp>
        <p:nvSpPr>
          <p:cNvPr id="7" name="ZoneTexte 6">
            <a:extLst>
              <a:ext uri="{FF2B5EF4-FFF2-40B4-BE49-F238E27FC236}">
                <a16:creationId xmlns:a16="http://schemas.microsoft.com/office/drawing/2014/main" id="{9B051DAB-667D-4140-92E4-22E64286FEFD}"/>
              </a:ext>
            </a:extLst>
          </p:cNvPr>
          <p:cNvSpPr txBox="1"/>
          <p:nvPr/>
        </p:nvSpPr>
        <p:spPr>
          <a:xfrm>
            <a:off x="1905000" y="4414010"/>
            <a:ext cx="6400800" cy="1708160"/>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fr-FR" dirty="0"/>
              <a:t>Réunion du comité directeur de manière mensuelle</a:t>
            </a:r>
          </a:p>
          <a:p>
            <a:pPr marL="285750" indent="-285750">
              <a:spcAft>
                <a:spcPts val="600"/>
              </a:spcAft>
              <a:buFont typeface="Wingdings" panose="05000000000000000000" pitchFamily="2" charset="2"/>
              <a:buChar char="q"/>
            </a:pPr>
            <a:r>
              <a:rPr lang="fr-FR" dirty="0" err="1"/>
              <a:t>Café’Gym</a:t>
            </a:r>
            <a:r>
              <a:rPr lang="fr-FR" dirty="0"/>
              <a:t> (l’ensemble des clubs), pour maintenir un dynamisme départemental.</a:t>
            </a:r>
          </a:p>
          <a:p>
            <a:pPr marL="285750" indent="-285750">
              <a:spcAft>
                <a:spcPts val="600"/>
              </a:spcAft>
              <a:buFont typeface="Wingdings" panose="05000000000000000000" pitchFamily="2" charset="2"/>
              <a:buChar char="q"/>
            </a:pPr>
            <a:r>
              <a:rPr lang="fr-FR" dirty="0"/>
              <a:t>Formation au logiciel de compétition et autre.</a:t>
            </a:r>
          </a:p>
          <a:p>
            <a:pPr marL="285750" indent="-285750">
              <a:spcAft>
                <a:spcPts val="600"/>
              </a:spcAft>
              <a:buFont typeface="Wingdings" panose="05000000000000000000" pitchFamily="2" charset="2"/>
              <a:buChar char="q"/>
            </a:pPr>
            <a:r>
              <a:rPr lang="fr-FR" dirty="0"/>
              <a:t>Colloque Annuel du Management Associatif  CAMA  2025.</a:t>
            </a:r>
          </a:p>
        </p:txBody>
      </p:sp>
      <p:sp>
        <p:nvSpPr>
          <p:cNvPr id="9" name="Rectangle 8">
            <a:extLst>
              <a:ext uri="{FF2B5EF4-FFF2-40B4-BE49-F238E27FC236}">
                <a16:creationId xmlns:a16="http://schemas.microsoft.com/office/drawing/2014/main" id="{409AE2AE-E3A4-4426-819F-7B7DB3123355}"/>
              </a:ext>
            </a:extLst>
          </p:cNvPr>
          <p:cNvSpPr/>
          <p:nvPr/>
        </p:nvSpPr>
        <p:spPr>
          <a:xfrm>
            <a:off x="3498051" y="440054"/>
            <a:ext cx="2147897" cy="923330"/>
          </a:xfrm>
          <a:prstGeom prst="rect">
            <a:avLst/>
          </a:prstGeom>
          <a:noFill/>
        </p:spPr>
        <p:txBody>
          <a:bodyPr wrap="none" lIns="91440" tIns="45720" rIns="91440" bIns="45720">
            <a:spAutoFit/>
          </a:bodyPr>
          <a:lstStyle/>
          <a:p>
            <a:pPr algn="ctr"/>
            <a:r>
              <a:rPr lang="fr-FR" sz="5400" b="0" cap="none" spc="0" dirty="0">
                <a:ln w="0"/>
                <a:solidFill>
                  <a:schemeClr val="accent1">
                    <a:lumMod val="75000"/>
                  </a:schemeClr>
                </a:solidFill>
                <a:effectLst>
                  <a:reflection blurRad="6350" stA="53000" endA="300" endPos="35500" dir="5400000" sy="-90000" algn="bl" rotWithShape="0"/>
                </a:effectLst>
              </a:rPr>
              <a:t>Projets</a:t>
            </a:r>
          </a:p>
        </p:txBody>
      </p:sp>
    </p:spTree>
    <p:extLst>
      <p:ext uri="{BB962C8B-B14F-4D97-AF65-F5344CB8AC3E}">
        <p14:creationId xmlns:p14="http://schemas.microsoft.com/office/powerpoint/2010/main" val="26152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B7301B30-DE4D-44F3-8741-430B12BA10DC}"/>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4" name="object 5">
            <a:extLst>
              <a:ext uri="{FF2B5EF4-FFF2-40B4-BE49-F238E27FC236}">
                <a16:creationId xmlns:a16="http://schemas.microsoft.com/office/drawing/2014/main" id="{2D51D83C-8F6D-4277-94F7-16CAF259F114}"/>
              </a:ext>
            </a:extLst>
          </p:cNvPr>
          <p:cNvSpPr txBox="1"/>
          <p:nvPr/>
        </p:nvSpPr>
        <p:spPr>
          <a:xfrm>
            <a:off x="8153400" y="6297300"/>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5" name="Rectangle 4">
            <a:hlinkClick r:id="rId3" action="ppaction://hlinkfile"/>
            <a:extLst>
              <a:ext uri="{FF2B5EF4-FFF2-40B4-BE49-F238E27FC236}">
                <a16:creationId xmlns:a16="http://schemas.microsoft.com/office/drawing/2014/main" id="{94908707-E7BF-4AB0-A649-C1C9822A8DAC}"/>
              </a:ext>
            </a:extLst>
          </p:cNvPr>
          <p:cNvSpPr/>
          <p:nvPr/>
        </p:nvSpPr>
        <p:spPr>
          <a:xfrm>
            <a:off x="1003812" y="249550"/>
            <a:ext cx="7136377"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Compétitions 2024-2025</a:t>
            </a:r>
          </a:p>
        </p:txBody>
      </p:sp>
      <p:graphicFrame>
        <p:nvGraphicFramePr>
          <p:cNvPr id="6" name="Tableau 5">
            <a:extLst>
              <a:ext uri="{FF2B5EF4-FFF2-40B4-BE49-F238E27FC236}">
                <a16:creationId xmlns:a16="http://schemas.microsoft.com/office/drawing/2014/main" id="{26E4B0A0-CC84-491F-952D-0C248D9B128A}"/>
              </a:ext>
            </a:extLst>
          </p:cNvPr>
          <p:cNvGraphicFramePr>
            <a:graphicFrameLocks noGrp="1"/>
          </p:cNvGraphicFramePr>
          <p:nvPr>
            <p:extLst>
              <p:ext uri="{D42A27DB-BD31-4B8C-83A1-F6EECF244321}">
                <p14:modId xmlns:p14="http://schemas.microsoft.com/office/powerpoint/2010/main" val="2397272822"/>
              </p:ext>
            </p:extLst>
          </p:nvPr>
        </p:nvGraphicFramePr>
        <p:xfrm>
          <a:off x="322580" y="1348440"/>
          <a:ext cx="8498840" cy="4649478"/>
        </p:xfrm>
        <a:graphic>
          <a:graphicData uri="http://schemas.openxmlformats.org/drawingml/2006/table">
            <a:tbl>
              <a:tblPr firstRow="1" firstCol="1" bandRow="1"/>
              <a:tblGrid>
                <a:gridCol w="2122667">
                  <a:extLst>
                    <a:ext uri="{9D8B030D-6E8A-4147-A177-3AD203B41FA5}">
                      <a16:colId xmlns:a16="http://schemas.microsoft.com/office/drawing/2014/main" val="4200225447"/>
                    </a:ext>
                  </a:extLst>
                </a:gridCol>
                <a:gridCol w="2122667">
                  <a:extLst>
                    <a:ext uri="{9D8B030D-6E8A-4147-A177-3AD203B41FA5}">
                      <a16:colId xmlns:a16="http://schemas.microsoft.com/office/drawing/2014/main" val="3086549196"/>
                    </a:ext>
                  </a:extLst>
                </a:gridCol>
                <a:gridCol w="2126753">
                  <a:extLst>
                    <a:ext uri="{9D8B030D-6E8A-4147-A177-3AD203B41FA5}">
                      <a16:colId xmlns:a16="http://schemas.microsoft.com/office/drawing/2014/main" val="3734927962"/>
                    </a:ext>
                  </a:extLst>
                </a:gridCol>
                <a:gridCol w="2126753">
                  <a:extLst>
                    <a:ext uri="{9D8B030D-6E8A-4147-A177-3AD203B41FA5}">
                      <a16:colId xmlns:a16="http://schemas.microsoft.com/office/drawing/2014/main" val="3431037807"/>
                    </a:ext>
                  </a:extLst>
                </a:gridCol>
              </a:tblGrid>
              <a:tr h="708960">
                <a:tc>
                  <a:txBody>
                    <a:bodyPr/>
                    <a:lstStyle/>
                    <a:p>
                      <a:pPr algn="ctr">
                        <a:lnSpc>
                          <a:spcPct val="107000"/>
                        </a:lnSpc>
                        <a:spcAft>
                          <a:spcPts val="0"/>
                        </a:spcAft>
                      </a:pPr>
                      <a:r>
                        <a:rPr lang="fr-FR"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Disciplines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fr-FR"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Compétitions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fr-FR"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Dates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fr-FR"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Lieux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80583035"/>
                  </a:ext>
                </a:extLst>
              </a:tr>
              <a:tr h="289564">
                <a:tc rowSpan="3">
                  <a:txBody>
                    <a:bodyPr/>
                    <a:lstStyle/>
                    <a:p>
                      <a:pPr algn="ctr">
                        <a:lnSpc>
                          <a:spcPct val="107000"/>
                        </a:lnSpc>
                        <a:spcAft>
                          <a:spcPts val="0"/>
                        </a:spcAft>
                      </a:pPr>
                      <a:r>
                        <a:rPr lang="fr-FR" sz="1800" b="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GR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Individuelles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13 Octobre 2024</a:t>
                      </a: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r>
                        <a:rPr lang="fr-FR" sz="2000" b="1" dirty="0">
                          <a:solidFill>
                            <a:srgbClr val="1E3466"/>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08624802"/>
                  </a:ext>
                </a:extLst>
              </a:tr>
              <a:tr h="514241">
                <a:tc vMerge="1">
                  <a:txBody>
                    <a:bodyPr/>
                    <a:lstStyle/>
                    <a:p>
                      <a:endParaRPr lang="fr-FR"/>
                    </a:p>
                  </a:txBody>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Ensembles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8 Mars 2025</a:t>
                      </a: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07000"/>
                        </a:lnSpc>
                        <a:spcAft>
                          <a:spcPts val="0"/>
                        </a:spcAft>
                      </a:pPr>
                      <a:endParaRPr lang="fr-FR" sz="2000" b="1" dirty="0">
                        <a:solidFill>
                          <a:srgbClr val="1E3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99884394"/>
                  </a:ext>
                </a:extLst>
              </a:tr>
              <a:tr h="514241">
                <a:tc vMerge="1">
                  <a:txBody>
                    <a:bodyPr/>
                    <a:lstStyle/>
                    <a:p>
                      <a:endParaRPr lang="fr-FR"/>
                    </a:p>
                  </a:txBody>
                  <a:tcPr/>
                </a:tc>
                <a:tc>
                  <a:txBody>
                    <a:bodyPr/>
                    <a:lstStyle/>
                    <a:p>
                      <a:pPr algn="ctr">
                        <a:lnSpc>
                          <a:spcPct val="107000"/>
                        </a:lnSpc>
                        <a:spcAft>
                          <a:spcPts val="0"/>
                        </a:spcAft>
                      </a:pPr>
                      <a:r>
                        <a:rPr lang="fr-FR" sz="180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Coupe Formation GR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055170710"/>
                  </a:ext>
                </a:extLst>
              </a:tr>
              <a:tr h="514241">
                <a:tc rowSpan="3">
                  <a:txBody>
                    <a:bodyPr/>
                    <a:lstStyle/>
                    <a:p>
                      <a:pPr algn="ctr">
                        <a:lnSpc>
                          <a:spcPct val="107000"/>
                        </a:lnSpc>
                        <a:spcAft>
                          <a:spcPts val="0"/>
                        </a:spcAft>
                      </a:pPr>
                      <a:r>
                        <a:rPr lang="fr-FR" sz="1800" b="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GAM / GAF</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80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Individuelles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80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Perf + Féd 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18 et 19 Janvier 2025</a:t>
                      </a: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endParaRPr lang="fr-FR" sz="20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05219662"/>
                  </a:ext>
                </a:extLst>
              </a:tr>
              <a:tr h="514241">
                <a:tc vMerge="1">
                  <a:txBody>
                    <a:bodyPr/>
                    <a:lstStyle/>
                    <a:p>
                      <a:endParaRPr lang="fr-FR"/>
                    </a:p>
                  </a:txBody>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Equipes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Nat + Perf + </a:t>
                      </a:r>
                      <a:r>
                        <a:rPr lang="fr-FR" sz="1800" dirty="0" err="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Féd</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1 et 2 Février 2025</a:t>
                      </a: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pPr>
                      <a:endParaRPr lang="fr-FR" sz="20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460192253"/>
                  </a:ext>
                </a:extLst>
              </a:tr>
              <a:tr h="514241">
                <a:tc vMerge="1">
                  <a:txBody>
                    <a:bodyPr/>
                    <a:lstStyle/>
                    <a:p>
                      <a:endParaRPr lang="fr-FR"/>
                    </a:p>
                  </a:txBody>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Equipes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800" dirty="0" err="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Féd</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B + </a:t>
                      </a:r>
                      <a:r>
                        <a:rPr lang="fr-FR" sz="1800" dirty="0" err="1">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Féd</a:t>
                      </a: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 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1 et 2 Mars ou         30 et 31 Mars 2025</a:t>
                      </a: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algn="ctr">
                        <a:lnSpc>
                          <a:spcPct val="107000"/>
                        </a:lnSpc>
                        <a:spcAft>
                          <a:spcPts val="0"/>
                        </a:spcAft>
                      </a:pPr>
                      <a:endParaRPr lang="fr-FR" sz="20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618134527"/>
                  </a:ext>
                </a:extLst>
              </a:tr>
              <a:tr h="552311">
                <a:tc>
                  <a:txBody>
                    <a:bodyPr/>
                    <a:lstStyle/>
                    <a:p>
                      <a:pPr algn="ctr">
                        <a:lnSpc>
                          <a:spcPct val="107000"/>
                        </a:lnSpc>
                        <a:spcAft>
                          <a:spcPts val="0"/>
                        </a:spcAft>
                      </a:pPr>
                      <a:r>
                        <a:rPr lang="fr-FR" sz="16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Toutes spécialités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Coupe Départementale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fr-FR"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14 Juin 2025</a:t>
                      </a:r>
                    </a:p>
                  </a:txBody>
                  <a:tcPr marL="42086" marR="420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6350" cap="flat" cmpd="sng" algn="ctr">
                      <a:noFill/>
                      <a:prstDash val="solid"/>
                      <a:round/>
                      <a:headEnd type="none" w="med" len="med"/>
                      <a:tailEnd type="none" w="med" len="med"/>
                    </a:lnBlToTr>
                    <a:solidFill>
                      <a:srgbClr val="D9E2F3"/>
                    </a:solidFill>
                  </a:tcPr>
                </a:tc>
                <a:tc>
                  <a:txBody>
                    <a:bodyPr/>
                    <a:lstStyle/>
                    <a:p>
                      <a:pPr algn="ctr">
                        <a:lnSpc>
                          <a:spcPct val="107000"/>
                        </a:lnSpc>
                        <a:spcAft>
                          <a:spcPts val="0"/>
                        </a:spcAft>
                      </a:pPr>
                      <a:endParaRPr lang="fr-F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86" marR="420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6350" cap="flat" cmpd="sng" algn="ctr">
                      <a:noFill/>
                      <a:prstDash val="solid"/>
                      <a:round/>
                      <a:headEnd type="none" w="med" len="med"/>
                      <a:tailEnd type="none" w="med" len="med"/>
                    </a:lnBlToTr>
                    <a:solidFill>
                      <a:srgbClr val="D9E2F3"/>
                    </a:solidFill>
                  </a:tcPr>
                </a:tc>
                <a:extLst>
                  <a:ext uri="{0D108BD9-81ED-4DB2-BD59-A6C34878D82A}">
                    <a16:rowId xmlns:a16="http://schemas.microsoft.com/office/drawing/2014/main" val="1381262621"/>
                  </a:ext>
                </a:extLst>
              </a:tr>
            </a:tbl>
          </a:graphicData>
        </a:graphic>
      </p:graphicFrame>
      <p:sp>
        <p:nvSpPr>
          <p:cNvPr id="7" name="Espace réservé du numéro de diapositive 6">
            <a:extLst>
              <a:ext uri="{FF2B5EF4-FFF2-40B4-BE49-F238E27FC236}">
                <a16:creationId xmlns:a16="http://schemas.microsoft.com/office/drawing/2014/main" id="{AE83EE37-47FE-4B8B-9A08-60EF312D99E7}"/>
              </a:ext>
            </a:extLst>
          </p:cNvPr>
          <p:cNvSpPr>
            <a:spLocks noGrp="1"/>
          </p:cNvSpPr>
          <p:nvPr>
            <p:ph type="sldNum" sz="quarter" idx="7"/>
          </p:nvPr>
        </p:nvSpPr>
        <p:spPr/>
        <p:txBody>
          <a:bodyPr/>
          <a:lstStyle/>
          <a:p>
            <a:fld id="{B6F15528-21DE-4FAA-801E-634DDDAF4B2B}" type="slidenum">
              <a:rPr lang="fr-FR" smtClean="0"/>
              <a:t>67</a:t>
            </a:fld>
            <a:endParaRPr lang="fr-FR"/>
          </a:p>
        </p:txBody>
      </p:sp>
    </p:spTree>
    <p:extLst>
      <p:ext uri="{BB962C8B-B14F-4D97-AF65-F5344CB8AC3E}">
        <p14:creationId xmlns:p14="http://schemas.microsoft.com/office/powerpoint/2010/main" val="1829246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7">
            <a:extLst>
              <a:ext uri="{FF2B5EF4-FFF2-40B4-BE49-F238E27FC236}">
                <a16:creationId xmlns:a16="http://schemas.microsoft.com/office/drawing/2014/main" id="{0B4A113E-D208-4EF0-8BAB-25FDD2E58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70814"/>
            <a:ext cx="0" cy="3710227"/>
          </a:xfrm>
          <a:prstGeom prst="line">
            <a:avLst/>
          </a:prstGeom>
          <a:ln w="19050">
            <a:solidFill>
              <a:srgbClr val="EC2F0A"/>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A053C4A-807B-4274-9730-E512D37B20B9}"/>
              </a:ext>
            </a:extLst>
          </p:cNvPr>
          <p:cNvPicPr>
            <a:picLocks noChangeAspect="1"/>
          </p:cNvPicPr>
          <p:nvPr/>
        </p:nvPicPr>
        <p:blipFill>
          <a:blip r:embed="rId3"/>
          <a:stretch>
            <a:fillRect/>
          </a:stretch>
        </p:blipFill>
        <p:spPr>
          <a:xfrm>
            <a:off x="847620" y="1123527"/>
            <a:ext cx="4625357" cy="4604800"/>
          </a:xfrm>
          <a:prstGeom prst="rect">
            <a:avLst/>
          </a:prstGeom>
        </p:spPr>
      </p:pic>
      <p:cxnSp>
        <p:nvCxnSpPr>
          <p:cNvPr id="10" name="Straight Connector 9">
            <a:extLst>
              <a:ext uri="{FF2B5EF4-FFF2-40B4-BE49-F238E27FC236}">
                <a16:creationId xmlns:a16="http://schemas.microsoft.com/office/drawing/2014/main" id="{2FE16547-5205-4F0E-B809-89D18FF4C8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2422" y="1573887"/>
            <a:ext cx="0" cy="3710227"/>
          </a:xfrm>
          <a:prstGeom prst="line">
            <a:avLst/>
          </a:prstGeom>
          <a:ln w="19050">
            <a:solidFill>
              <a:srgbClr val="EC2F0A"/>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32A7226B-B53F-4EEC-A274-D3AE2C7BC481}"/>
              </a:ext>
            </a:extLst>
          </p:cNvPr>
          <p:cNvPicPr>
            <a:picLocks noChangeAspect="1"/>
          </p:cNvPicPr>
          <p:nvPr/>
        </p:nvPicPr>
        <p:blipFill>
          <a:blip r:embed="rId4"/>
          <a:stretch>
            <a:fillRect/>
          </a:stretch>
        </p:blipFill>
        <p:spPr>
          <a:xfrm>
            <a:off x="5829006" y="2188709"/>
            <a:ext cx="2474435" cy="2474435"/>
          </a:xfrm>
          <a:prstGeom prst="rect">
            <a:avLst/>
          </a:prstGeom>
        </p:spPr>
      </p:pic>
      <p:sp>
        <p:nvSpPr>
          <p:cNvPr id="6" name="object 2">
            <a:extLst>
              <a:ext uri="{FF2B5EF4-FFF2-40B4-BE49-F238E27FC236}">
                <a16:creationId xmlns:a16="http://schemas.microsoft.com/office/drawing/2014/main" id="{6BCFA5B0-A851-47DA-BB53-6424C5020CA0}"/>
              </a:ext>
            </a:extLst>
          </p:cNvPr>
          <p:cNvSpPr/>
          <p:nvPr/>
        </p:nvSpPr>
        <p:spPr>
          <a:xfrm>
            <a:off x="0" y="5911595"/>
            <a:ext cx="9144000" cy="946402"/>
          </a:xfrm>
          <a:prstGeom prst="rect">
            <a:avLst/>
          </a:prstGeom>
          <a:blipFill>
            <a:blip r:embed="rId5"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69EBCDCC-5EB1-4CB8-A92C-F47FD9F78BB7}"/>
              </a:ext>
            </a:extLst>
          </p:cNvPr>
          <p:cNvSpPr txBox="1"/>
          <p:nvPr/>
        </p:nvSpPr>
        <p:spPr>
          <a:xfrm>
            <a:off x="8153400" y="6297300"/>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4" name="Espace réservé du numéro de diapositive 3">
            <a:extLst>
              <a:ext uri="{FF2B5EF4-FFF2-40B4-BE49-F238E27FC236}">
                <a16:creationId xmlns:a16="http://schemas.microsoft.com/office/drawing/2014/main" id="{BE23BE30-7BDF-47DD-B6A8-A1AE1B245161}"/>
              </a:ext>
            </a:extLst>
          </p:cNvPr>
          <p:cNvSpPr>
            <a:spLocks noGrp="1"/>
          </p:cNvSpPr>
          <p:nvPr>
            <p:ph type="sldNum" sz="quarter" idx="7"/>
          </p:nvPr>
        </p:nvSpPr>
        <p:spPr/>
        <p:txBody>
          <a:bodyPr/>
          <a:lstStyle/>
          <a:p>
            <a:fld id="{B6F15528-21DE-4FAA-801E-634DDDAF4B2B}" type="slidenum">
              <a:rPr lang="fr-FR" smtClean="0"/>
              <a:t>68</a:t>
            </a:fld>
            <a:endParaRPr lang="fr-FR"/>
          </a:p>
        </p:txBody>
      </p:sp>
      <p:sp>
        <p:nvSpPr>
          <p:cNvPr id="9" name="object 4">
            <a:extLst>
              <a:ext uri="{FF2B5EF4-FFF2-40B4-BE49-F238E27FC236}">
                <a16:creationId xmlns:a16="http://schemas.microsoft.com/office/drawing/2014/main" id="{726A7C9B-797F-42FB-9BE3-FCA13E66B756}"/>
              </a:ext>
            </a:extLst>
          </p:cNvPr>
          <p:cNvSpPr txBox="1"/>
          <p:nvPr/>
        </p:nvSpPr>
        <p:spPr>
          <a:xfrm>
            <a:off x="2108200" y="6240783"/>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Tree>
    <p:extLst>
      <p:ext uri="{BB962C8B-B14F-4D97-AF65-F5344CB8AC3E}">
        <p14:creationId xmlns:p14="http://schemas.microsoft.com/office/powerpoint/2010/main" val="2549080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415B98-9A00-49B9-B350-8A1C9A191F9E}"/>
              </a:ext>
            </a:extLst>
          </p:cNvPr>
          <p:cNvSpPr>
            <a:spLocks noGrp="1"/>
          </p:cNvSpPr>
          <p:nvPr>
            <p:ph type="sldNum" sz="quarter" idx="7"/>
          </p:nvPr>
        </p:nvSpPr>
        <p:spPr/>
        <p:txBody>
          <a:bodyPr/>
          <a:lstStyle/>
          <a:p>
            <a:fld id="{B6F15528-21DE-4FAA-801E-634DDDAF4B2B}" type="slidenum">
              <a:rPr lang="fr-FR" smtClean="0"/>
              <a:t>69</a:t>
            </a:fld>
            <a:endParaRPr lang="fr-FR"/>
          </a:p>
        </p:txBody>
      </p:sp>
      <p:sp>
        <p:nvSpPr>
          <p:cNvPr id="3" name="Rectangle 2">
            <a:extLst>
              <a:ext uri="{FF2B5EF4-FFF2-40B4-BE49-F238E27FC236}">
                <a16:creationId xmlns:a16="http://schemas.microsoft.com/office/drawing/2014/main" id="{DF428F82-E516-4F1B-91B7-8A77EACFF998}"/>
              </a:ext>
            </a:extLst>
          </p:cNvPr>
          <p:cNvSpPr/>
          <p:nvPr/>
        </p:nvSpPr>
        <p:spPr>
          <a:xfrm>
            <a:off x="1625327" y="762000"/>
            <a:ext cx="5893345"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parole aux invités</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 3">
            <a:extLst>
              <a:ext uri="{FF2B5EF4-FFF2-40B4-BE49-F238E27FC236}">
                <a16:creationId xmlns:a16="http://schemas.microsoft.com/office/drawing/2014/main" id="{8C6F48F4-A78D-47AA-93DC-B0BC3451783B}"/>
              </a:ext>
            </a:extLst>
          </p:cNvPr>
          <p:cNvPicPr>
            <a:picLocks noChangeAspect="1"/>
          </p:cNvPicPr>
          <p:nvPr/>
        </p:nvPicPr>
        <p:blipFill>
          <a:blip r:embed="rId2"/>
          <a:stretch>
            <a:fillRect/>
          </a:stretch>
        </p:blipFill>
        <p:spPr>
          <a:xfrm>
            <a:off x="2560321" y="1756117"/>
            <a:ext cx="4267200" cy="4964723"/>
          </a:xfrm>
          <a:prstGeom prst="rect">
            <a:avLst/>
          </a:prstGeom>
        </p:spPr>
      </p:pic>
    </p:spTree>
    <p:extLst>
      <p:ext uri="{BB962C8B-B14F-4D97-AF65-F5344CB8AC3E}">
        <p14:creationId xmlns:p14="http://schemas.microsoft.com/office/powerpoint/2010/main" val="158473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3E8ACE-6550-4D12-9FD6-0EF77A6573C0}"/>
              </a:ext>
            </a:extLst>
          </p:cNvPr>
          <p:cNvPicPr>
            <a:picLocks noChangeAspect="1"/>
          </p:cNvPicPr>
          <p:nvPr/>
        </p:nvPicPr>
        <p:blipFill>
          <a:blip r:embed="rId3"/>
          <a:stretch>
            <a:fillRect/>
          </a:stretch>
        </p:blipFill>
        <p:spPr>
          <a:xfrm>
            <a:off x="5181600" y="1600200"/>
            <a:ext cx="3271365" cy="3271365"/>
          </a:xfrm>
          <a:prstGeom prst="rect">
            <a:avLst/>
          </a:prstGeom>
        </p:spPr>
      </p:pic>
      <p:sp>
        <p:nvSpPr>
          <p:cNvPr id="7" name="Rectangle 6">
            <a:extLst>
              <a:ext uri="{FF2B5EF4-FFF2-40B4-BE49-F238E27FC236}">
                <a16:creationId xmlns:a16="http://schemas.microsoft.com/office/drawing/2014/main" id="{7241766B-C4B7-4A5C-A3E1-D45232F7AF52}"/>
              </a:ext>
            </a:extLst>
          </p:cNvPr>
          <p:cNvSpPr/>
          <p:nvPr/>
        </p:nvSpPr>
        <p:spPr>
          <a:xfrm>
            <a:off x="1991068" y="304800"/>
            <a:ext cx="5161862"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Rapport d’activité</a:t>
            </a:r>
          </a:p>
        </p:txBody>
      </p:sp>
      <p:sp>
        <p:nvSpPr>
          <p:cNvPr id="8" name="object 4">
            <a:extLst>
              <a:ext uri="{FF2B5EF4-FFF2-40B4-BE49-F238E27FC236}">
                <a16:creationId xmlns:a16="http://schemas.microsoft.com/office/drawing/2014/main" id="{EFDE4749-6915-4D10-B397-53801F9847E4}"/>
              </a:ext>
            </a:extLst>
          </p:cNvPr>
          <p:cNvSpPr txBox="1"/>
          <p:nvPr/>
        </p:nvSpPr>
        <p:spPr>
          <a:xfrm>
            <a:off x="1494409" y="6350609"/>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
        <p:nvSpPr>
          <p:cNvPr id="9" name="object 5">
            <a:extLst>
              <a:ext uri="{FF2B5EF4-FFF2-40B4-BE49-F238E27FC236}">
                <a16:creationId xmlns:a16="http://schemas.microsoft.com/office/drawing/2014/main" id="{4AE4E701-7F6A-4890-B91B-2F214F068BC6}"/>
              </a:ext>
            </a:extLst>
          </p:cNvPr>
          <p:cNvSpPr txBox="1"/>
          <p:nvPr/>
        </p:nvSpPr>
        <p:spPr>
          <a:xfrm>
            <a:off x="7532713" y="6350609"/>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10" name="ZoneTexte 9">
            <a:extLst>
              <a:ext uri="{FF2B5EF4-FFF2-40B4-BE49-F238E27FC236}">
                <a16:creationId xmlns:a16="http://schemas.microsoft.com/office/drawing/2014/main" id="{8A31EAD1-FAC9-4D75-8B8E-32B939E80497}"/>
              </a:ext>
            </a:extLst>
          </p:cNvPr>
          <p:cNvSpPr txBox="1"/>
          <p:nvPr/>
        </p:nvSpPr>
        <p:spPr>
          <a:xfrm>
            <a:off x="701195" y="1745774"/>
            <a:ext cx="3048000" cy="523220"/>
          </a:xfrm>
          <a:prstGeom prst="rect">
            <a:avLst/>
          </a:prstGeom>
          <a:noFill/>
        </p:spPr>
        <p:txBody>
          <a:bodyPr wrap="square" rtlCol="0">
            <a:spAutoFit/>
          </a:bodyPr>
          <a:lstStyle/>
          <a:p>
            <a:r>
              <a:rPr lang="fr-FR" sz="2800" dirty="0">
                <a:solidFill>
                  <a:schemeClr val="accent5">
                    <a:lumMod val="50000"/>
                  </a:schemeClr>
                </a:solidFill>
              </a:rPr>
              <a:t>Saison 2023/2024</a:t>
            </a:r>
          </a:p>
        </p:txBody>
      </p:sp>
      <p:sp>
        <p:nvSpPr>
          <p:cNvPr id="2" name="Espace réservé du numéro de diapositive 1">
            <a:extLst>
              <a:ext uri="{FF2B5EF4-FFF2-40B4-BE49-F238E27FC236}">
                <a16:creationId xmlns:a16="http://schemas.microsoft.com/office/drawing/2014/main" id="{DF977786-7B97-4FCE-97AE-18937B150AC5}"/>
              </a:ext>
            </a:extLst>
          </p:cNvPr>
          <p:cNvSpPr>
            <a:spLocks noGrp="1"/>
          </p:cNvSpPr>
          <p:nvPr>
            <p:ph type="sldNum" sz="quarter" idx="7"/>
          </p:nvPr>
        </p:nvSpPr>
        <p:spPr/>
        <p:txBody>
          <a:bodyPr/>
          <a:lstStyle/>
          <a:p>
            <a:fld id="{B6F15528-21DE-4FAA-801E-634DDDAF4B2B}" type="slidenum">
              <a:rPr lang="fr-FR" smtClean="0"/>
              <a:t>7</a:t>
            </a:fld>
            <a:endParaRPr lang="fr-FR"/>
          </a:p>
        </p:txBody>
      </p:sp>
      <p:pic>
        <p:nvPicPr>
          <p:cNvPr id="12" name="Image 11">
            <a:hlinkClick r:id="rId4" action="ppaction://hlinkfile"/>
            <a:extLst>
              <a:ext uri="{FF2B5EF4-FFF2-40B4-BE49-F238E27FC236}">
                <a16:creationId xmlns:a16="http://schemas.microsoft.com/office/drawing/2014/main" id="{A3B982F4-7ACE-4A1B-934A-C355FB270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1597">
            <a:off x="974109" y="2804138"/>
            <a:ext cx="4241800" cy="1620368"/>
          </a:xfrm>
          <a:prstGeom prst="rect">
            <a:avLst/>
          </a:prstGeom>
        </p:spPr>
      </p:pic>
    </p:spTree>
    <p:extLst>
      <p:ext uri="{BB962C8B-B14F-4D97-AF65-F5344CB8AC3E}">
        <p14:creationId xmlns:p14="http://schemas.microsoft.com/office/powerpoint/2010/main" val="3300780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76F3D0-C540-479B-A9AE-73D521850B31}"/>
              </a:ext>
            </a:extLst>
          </p:cNvPr>
          <p:cNvPicPr>
            <a:picLocks noChangeAspect="1"/>
          </p:cNvPicPr>
          <p:nvPr/>
        </p:nvPicPr>
        <p:blipFill>
          <a:blip r:embed="rId3"/>
          <a:stretch>
            <a:fillRect/>
          </a:stretch>
        </p:blipFill>
        <p:spPr>
          <a:xfrm rot="21114189">
            <a:off x="4538661" y="1981201"/>
            <a:ext cx="4152787" cy="2768524"/>
          </a:xfrm>
          <a:prstGeom prst="rect">
            <a:avLst/>
          </a:prstGeom>
        </p:spPr>
      </p:pic>
      <p:pic>
        <p:nvPicPr>
          <p:cNvPr id="3" name="Image 2">
            <a:extLst>
              <a:ext uri="{FF2B5EF4-FFF2-40B4-BE49-F238E27FC236}">
                <a16:creationId xmlns:a16="http://schemas.microsoft.com/office/drawing/2014/main" id="{EC590EE6-6799-4B83-A0BB-5B48F356EABC}"/>
              </a:ext>
            </a:extLst>
          </p:cNvPr>
          <p:cNvPicPr>
            <a:picLocks noChangeAspect="1"/>
          </p:cNvPicPr>
          <p:nvPr/>
        </p:nvPicPr>
        <p:blipFill rotWithShape="1">
          <a:blip r:embed="rId4"/>
          <a:srcRect l="56763" t="13777" r="4625" b="10694"/>
          <a:stretch/>
        </p:blipFill>
        <p:spPr>
          <a:xfrm>
            <a:off x="794752" y="199509"/>
            <a:ext cx="4000768" cy="5869566"/>
          </a:xfrm>
          <a:prstGeom prst="rect">
            <a:avLst/>
          </a:prstGeom>
        </p:spPr>
      </p:pic>
      <p:sp>
        <p:nvSpPr>
          <p:cNvPr id="4" name="object 2">
            <a:extLst>
              <a:ext uri="{FF2B5EF4-FFF2-40B4-BE49-F238E27FC236}">
                <a16:creationId xmlns:a16="http://schemas.microsoft.com/office/drawing/2014/main" id="{3E00B640-7181-4402-A19F-CE154811B8A5}"/>
              </a:ext>
            </a:extLst>
          </p:cNvPr>
          <p:cNvSpPr/>
          <p:nvPr/>
        </p:nvSpPr>
        <p:spPr>
          <a:xfrm>
            <a:off x="0" y="5911595"/>
            <a:ext cx="9144000" cy="946402"/>
          </a:xfrm>
          <a:prstGeom prst="rect">
            <a:avLst/>
          </a:prstGeom>
          <a:blipFill>
            <a:blip r:embed="rId5"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8EAF0BD7-6AD1-43FA-A42D-91EFA7F4F725}"/>
              </a:ext>
            </a:extLst>
          </p:cNvPr>
          <p:cNvSpPr txBox="1"/>
          <p:nvPr/>
        </p:nvSpPr>
        <p:spPr>
          <a:xfrm>
            <a:off x="8153400" y="6297300"/>
            <a:ext cx="802640" cy="330200"/>
          </a:xfrm>
          <a:prstGeom prst="rect">
            <a:avLst/>
          </a:prstGeom>
        </p:spPr>
        <p:txBody>
          <a:bodyPr vert="horz" wrap="square" lIns="0" tIns="0" rIns="0" bIns="0" rtlCol="0">
            <a:spAutoFit/>
          </a:bodyPr>
          <a:lstStyle/>
          <a:p>
            <a:pPr marL="12700">
              <a:lnSpc>
                <a:spcPts val="2380"/>
              </a:lnSpc>
            </a:pPr>
            <a:r>
              <a:rPr sz="2400" spc="-5" dirty="0">
                <a:solidFill>
                  <a:srgbClr val="FFFFFF"/>
                </a:solidFill>
                <a:latin typeface="Calibri"/>
                <a:cs typeface="Calibri"/>
              </a:rPr>
              <a:t>F</a:t>
            </a:r>
            <a:r>
              <a:rPr sz="2400" spc="-30" dirty="0">
                <a:solidFill>
                  <a:srgbClr val="FFFFFF"/>
                </a:solidFill>
                <a:latin typeface="Calibri"/>
                <a:cs typeface="Calibri"/>
              </a:rPr>
              <a:t>F</a:t>
            </a:r>
            <a:r>
              <a:rPr sz="2400" dirty="0">
                <a:solidFill>
                  <a:srgbClr val="FFFFFF"/>
                </a:solidFill>
                <a:latin typeface="Calibri"/>
                <a:cs typeface="Calibri"/>
              </a:rPr>
              <a:t>G</a:t>
            </a:r>
            <a:r>
              <a:rPr sz="2400" spc="-10" dirty="0">
                <a:solidFill>
                  <a:srgbClr val="FFFFFF"/>
                </a:solidFill>
                <a:latin typeface="Calibri"/>
                <a:cs typeface="Calibri"/>
              </a:rPr>
              <a:t>3</a:t>
            </a:r>
            <a:r>
              <a:rPr sz="2400" dirty="0">
                <a:solidFill>
                  <a:srgbClr val="FFFFFF"/>
                </a:solidFill>
                <a:latin typeface="Calibri"/>
                <a:cs typeface="Calibri"/>
              </a:rPr>
              <a:t>7</a:t>
            </a:r>
            <a:endParaRPr sz="2400" dirty="0">
              <a:latin typeface="Calibri"/>
              <a:cs typeface="Calibri"/>
            </a:endParaRPr>
          </a:p>
        </p:txBody>
      </p:sp>
      <p:sp>
        <p:nvSpPr>
          <p:cNvPr id="7" name="Espace réservé du numéro de diapositive 6">
            <a:extLst>
              <a:ext uri="{FF2B5EF4-FFF2-40B4-BE49-F238E27FC236}">
                <a16:creationId xmlns:a16="http://schemas.microsoft.com/office/drawing/2014/main" id="{EE1EAEE4-E271-493D-8A0E-FC9C32864FC3}"/>
              </a:ext>
            </a:extLst>
          </p:cNvPr>
          <p:cNvSpPr>
            <a:spLocks noGrp="1"/>
          </p:cNvSpPr>
          <p:nvPr>
            <p:ph type="sldNum" sz="quarter" idx="7"/>
          </p:nvPr>
        </p:nvSpPr>
        <p:spPr/>
        <p:txBody>
          <a:bodyPr/>
          <a:lstStyle/>
          <a:p>
            <a:fld id="{B6F15528-21DE-4FAA-801E-634DDDAF4B2B}" type="slidenum">
              <a:rPr lang="fr-FR" smtClean="0"/>
              <a:t>70</a:t>
            </a:fld>
            <a:endParaRPr lang="fr-FR"/>
          </a:p>
        </p:txBody>
      </p:sp>
      <p:sp>
        <p:nvSpPr>
          <p:cNvPr id="8" name="object 4">
            <a:extLst>
              <a:ext uri="{FF2B5EF4-FFF2-40B4-BE49-F238E27FC236}">
                <a16:creationId xmlns:a16="http://schemas.microsoft.com/office/drawing/2014/main" id="{04C36B64-D223-4415-9F7F-12AAD3B1A66C}"/>
              </a:ext>
            </a:extLst>
          </p:cNvPr>
          <p:cNvSpPr txBox="1"/>
          <p:nvPr/>
        </p:nvSpPr>
        <p:spPr>
          <a:xfrm>
            <a:off x="2001520" y="6238318"/>
            <a:ext cx="5588000" cy="330200"/>
          </a:xfrm>
          <a:prstGeom prst="rect">
            <a:avLst/>
          </a:prstGeom>
        </p:spPr>
        <p:txBody>
          <a:bodyPr vert="horz" wrap="square" lIns="0" tIns="0" rIns="0" bIns="0" rtlCol="0">
            <a:spAutoFit/>
          </a:bodyPr>
          <a:lstStyle/>
          <a:p>
            <a:pPr marL="12700">
              <a:lnSpc>
                <a:spcPts val="2380"/>
              </a:lnSpc>
            </a:pPr>
            <a:r>
              <a:rPr sz="2400" spc="-10" dirty="0">
                <a:solidFill>
                  <a:srgbClr val="FFFFFF"/>
                </a:solidFill>
                <a:latin typeface="Calibri"/>
                <a:cs typeface="Calibri"/>
              </a:rPr>
              <a:t>COMITE </a:t>
            </a:r>
            <a:r>
              <a:rPr sz="2400" spc="-35" dirty="0">
                <a:solidFill>
                  <a:srgbClr val="FFFFFF"/>
                </a:solidFill>
                <a:latin typeface="Calibri"/>
                <a:cs typeface="Calibri"/>
              </a:rPr>
              <a:t>DEPARTEMENTAL </a:t>
            </a:r>
            <a:r>
              <a:rPr sz="2400" spc="-5" dirty="0">
                <a:solidFill>
                  <a:srgbClr val="FFFFFF"/>
                </a:solidFill>
                <a:latin typeface="Calibri"/>
                <a:cs typeface="Calibri"/>
              </a:rPr>
              <a:t>DE </a:t>
            </a:r>
            <a:r>
              <a:rPr sz="2400" spc="-10" dirty="0">
                <a:solidFill>
                  <a:srgbClr val="FFFFFF"/>
                </a:solidFill>
                <a:latin typeface="Calibri"/>
                <a:cs typeface="Calibri"/>
              </a:rPr>
              <a:t>GYMNASTIQUE</a:t>
            </a:r>
            <a:endParaRPr sz="2400" dirty="0">
              <a:latin typeface="Calibri"/>
              <a:cs typeface="Calibri"/>
            </a:endParaRPr>
          </a:p>
        </p:txBody>
      </p:sp>
    </p:spTree>
    <p:extLst>
      <p:ext uri="{BB962C8B-B14F-4D97-AF65-F5344CB8AC3E}">
        <p14:creationId xmlns:p14="http://schemas.microsoft.com/office/powerpoint/2010/main" val="430763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a:p>
        </p:txBody>
      </p:sp>
      <p:sp>
        <p:nvSpPr>
          <p:cNvPr id="3" name="Espace réservé du numéro de diapositive 2">
            <a:extLst>
              <a:ext uri="{FF2B5EF4-FFF2-40B4-BE49-F238E27FC236}">
                <a16:creationId xmlns:a16="http://schemas.microsoft.com/office/drawing/2014/main" id="{85FB1047-0E02-4E94-BEDD-A64AD3F93BBA}"/>
              </a:ext>
            </a:extLst>
          </p:cNvPr>
          <p:cNvSpPr>
            <a:spLocks noGrp="1"/>
          </p:cNvSpPr>
          <p:nvPr>
            <p:ph type="sldNum" sz="quarter" idx="7"/>
          </p:nvPr>
        </p:nvSpPr>
        <p:spPr/>
        <p:txBody>
          <a:bodyPr/>
          <a:lstStyle/>
          <a:p>
            <a:fld id="{B6F15528-21DE-4FAA-801E-634DDDAF4B2B}" type="slidenum">
              <a:rPr lang="fr-FR" smtClean="0"/>
              <a:t>71</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70BD5-C910-8BB6-EC8E-6DE9F5330594}"/>
              </a:ext>
            </a:extLst>
          </p:cNvPr>
          <p:cNvSpPr>
            <a:spLocks noGrp="1"/>
          </p:cNvSpPr>
          <p:nvPr>
            <p:ph type="title"/>
          </p:nvPr>
        </p:nvSpPr>
        <p:spPr>
          <a:xfrm>
            <a:off x="368426" y="185929"/>
            <a:ext cx="8407146" cy="6834692"/>
          </a:xfrm>
        </p:spPr>
        <p:txBody>
          <a:bodyPr/>
          <a:lstStyle/>
          <a:p>
            <a:pPr marL="360000">
              <a:lnSpc>
                <a:spcPct val="107000"/>
              </a:lnSpc>
              <a:spcAft>
                <a:spcPts val="800"/>
              </a:spcAft>
            </a:pPr>
            <a:r>
              <a:rPr lang="fr-FR" sz="1800" b="1" u="sng" dirty="0">
                <a:effectLst/>
                <a:latin typeface="Calibri" panose="020F0502020204030204" pitchFamily="34" charset="0"/>
                <a:ea typeface="Calibri" panose="020F0502020204030204" pitchFamily="34" charset="0"/>
                <a:cs typeface="Calibri" panose="020F0502020204030204" pitchFamily="34" charset="0"/>
              </a:rPr>
              <a:t>Sur le plan administratif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AG départementale le 30 septembre 2023 et réunion des clubs.</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AG extraordinaire le 19 mars 2024</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Réunion du Comité directeur les 31 août, 20 septembre, 11 octobre, 15 novembre et 12 décembre 2023 et les 9 janvier, 13 février, 19 mars, 9 avril, 28 mai et 25 juin 2024.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Formation Ordo Juges le 4 janvier 2024 assurée par Pierre-Yves </a:t>
            </a:r>
            <a:r>
              <a:rPr lang="fr-FR" sz="1800" dirty="0" err="1">
                <a:effectLst/>
                <a:latin typeface="Calibri" panose="020F0502020204030204" pitchFamily="34" charset="0"/>
                <a:ea typeface="Calibri" panose="020F0502020204030204" pitchFamily="34" charset="0"/>
                <a:cs typeface="Calibri" panose="020F0502020204030204" pitchFamily="34" charset="0"/>
              </a:rPr>
              <a:t>Charlais</a:t>
            </a:r>
            <a:r>
              <a:rPr lang="fr-FR" sz="1800" dirty="0">
                <a:effectLst/>
                <a:latin typeface="Calibri" panose="020F0502020204030204" pitchFamily="34" charset="0"/>
                <a:ea typeface="Calibri" panose="020F0502020204030204" pitchFamily="34" charset="0"/>
                <a:cs typeface="Calibri" panose="020F0502020204030204" pitchFamily="34" charset="0"/>
              </a:rPr>
              <a:t> avec la présence de Céline </a:t>
            </a:r>
            <a:r>
              <a:rPr lang="fr-FR" sz="1800" dirty="0" err="1">
                <a:effectLst/>
                <a:latin typeface="Calibri" panose="020F0502020204030204" pitchFamily="34" charset="0"/>
                <a:ea typeface="Calibri" panose="020F0502020204030204" pitchFamily="34" charset="0"/>
                <a:cs typeface="Calibri" panose="020F0502020204030204" pitchFamily="34" charset="0"/>
              </a:rPr>
              <a:t>Chevret</a:t>
            </a:r>
            <a:r>
              <a:rPr lang="fr-FR" sz="1800" dirty="0">
                <a:effectLst/>
                <a:latin typeface="Calibri" panose="020F0502020204030204" pitchFamily="34" charset="0"/>
                <a:ea typeface="Calibri" panose="020F0502020204030204" pitchFamily="34" charset="0"/>
                <a:cs typeface="Calibri" panose="020F0502020204030204" pitchFamily="34" charset="0"/>
              </a:rPr>
              <a:t>, Olivier </a:t>
            </a:r>
            <a:r>
              <a:rPr lang="fr-FR" sz="1800" dirty="0" err="1">
                <a:effectLst/>
                <a:latin typeface="Calibri" panose="020F0502020204030204" pitchFamily="34" charset="0"/>
                <a:ea typeface="Calibri" panose="020F0502020204030204" pitchFamily="34" charset="0"/>
                <a:cs typeface="Calibri" panose="020F0502020204030204" pitchFamily="34" charset="0"/>
              </a:rPr>
              <a:t>Quero</a:t>
            </a:r>
            <a:r>
              <a:rPr lang="fr-FR" sz="1800" dirty="0">
                <a:effectLst/>
                <a:latin typeface="Calibri" panose="020F0502020204030204" pitchFamily="34" charset="0"/>
                <a:ea typeface="Calibri" panose="020F0502020204030204" pitchFamily="34" charset="0"/>
                <a:cs typeface="Calibri" panose="020F0502020204030204" pitchFamily="34" charset="0"/>
              </a:rPr>
              <a:t>, Patricia et Luc </a:t>
            </a:r>
            <a:r>
              <a:rPr lang="fr-FR" sz="1800" dirty="0" err="1">
                <a:effectLst/>
                <a:latin typeface="Calibri" panose="020F0502020204030204" pitchFamily="34" charset="0"/>
                <a:ea typeface="Calibri" panose="020F0502020204030204" pitchFamily="34" charset="0"/>
                <a:cs typeface="Calibri" panose="020F0502020204030204" pitchFamily="34" charset="0"/>
              </a:rPr>
              <a:t>Cornillot</a:t>
            </a:r>
            <a:r>
              <a:rPr lang="fr-FR" sz="1800" dirty="0">
                <a:effectLst/>
                <a:latin typeface="Calibri" panose="020F0502020204030204" pitchFamily="34" charset="0"/>
                <a:ea typeface="Calibri" panose="020F0502020204030204" pitchFamily="34" charset="0"/>
                <a:cs typeface="Calibri" panose="020F0502020204030204" pitchFamily="34" charset="0"/>
              </a:rPr>
              <a:t>-Clément.</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Visio avec la FFG pour le PSF (Luc)</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Présence aux AG des clubs suite aux invitations (Luc) : le 9 février 2024 à Avoine, le 1</a:t>
            </a:r>
            <a:r>
              <a:rPr lang="fr-FR" sz="18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800" dirty="0">
                <a:effectLst/>
                <a:latin typeface="Calibri" panose="020F0502020204030204" pitchFamily="34" charset="0"/>
                <a:ea typeface="Calibri" panose="020F0502020204030204" pitchFamily="34" charset="0"/>
                <a:cs typeface="Calibri" panose="020F0502020204030204" pitchFamily="34" charset="0"/>
              </a:rPr>
              <a:t> juillet 2024 à St Symphorien</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Réunion avec le Conseil départemental avec Estelle Berthy le 6 février 2024 (Luc)</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Présence à l’AG du CDOS le 18 mars 2024 (Patricia) </a:t>
            </a:r>
            <a:br>
              <a:rPr lang="fr-FR" sz="1800" dirty="0">
                <a:effectLst/>
                <a:latin typeface="Calibri" panose="020F0502020204030204" pitchFamily="34" charset="0"/>
                <a:ea typeface="Calibri" panose="020F0502020204030204" pitchFamily="34" charset="0"/>
                <a:cs typeface="Calibri" panose="020F0502020204030204" pitchFamily="34"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2000" dirty="0"/>
          </a:p>
        </p:txBody>
      </p:sp>
      <p:sp>
        <p:nvSpPr>
          <p:cNvPr id="3" name="Espace réservé du numéro de diapositive 2">
            <a:extLst>
              <a:ext uri="{FF2B5EF4-FFF2-40B4-BE49-F238E27FC236}">
                <a16:creationId xmlns:a16="http://schemas.microsoft.com/office/drawing/2014/main" id="{614E9471-2C58-53C4-B977-BC146BAE87B1}"/>
              </a:ext>
            </a:extLst>
          </p:cNvPr>
          <p:cNvSpPr>
            <a:spLocks noGrp="1"/>
          </p:cNvSpPr>
          <p:nvPr>
            <p:ph type="sldNum" sz="quarter" idx="7"/>
          </p:nvPr>
        </p:nvSpPr>
        <p:spPr/>
        <p:txBody>
          <a:bodyPr/>
          <a:lstStyle/>
          <a:p>
            <a:fld id="{B6F15528-21DE-4FAA-801E-634DDDAF4B2B}" type="slidenum">
              <a:rPr lang="fr-FR" smtClean="0"/>
              <a:t>8</a:t>
            </a:fld>
            <a:endParaRPr lang="fr-FR"/>
          </a:p>
        </p:txBody>
      </p:sp>
    </p:spTree>
    <p:extLst>
      <p:ext uri="{BB962C8B-B14F-4D97-AF65-F5344CB8AC3E}">
        <p14:creationId xmlns:p14="http://schemas.microsoft.com/office/powerpoint/2010/main" val="126488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30FE6-A7A5-7EA1-8131-C8BC8F36D56A}"/>
              </a:ext>
            </a:extLst>
          </p:cNvPr>
          <p:cNvSpPr>
            <a:spLocks noGrp="1"/>
          </p:cNvSpPr>
          <p:nvPr>
            <p:ph type="title"/>
          </p:nvPr>
        </p:nvSpPr>
        <p:spPr>
          <a:xfrm>
            <a:off x="381000" y="381000"/>
            <a:ext cx="8394572" cy="5715000"/>
          </a:xfrm>
        </p:spPr>
        <p:txBody>
          <a:bodyPr/>
          <a:lstStyle/>
          <a:p>
            <a:pPr lvl="0">
              <a:lnSpc>
                <a:spcPct val="107000"/>
              </a:lnSpc>
              <a:tabLst>
                <a:tab pos="457200"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Présence au colloque des structures déconcentrées le 3 février 2024 à Paris (Sandra)</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Calibri" panose="020F0502020204030204" pitchFamily="34"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Présence à la réunion préparatoire de la caravane sportive avec le Conseil départemental le 20 juin 2024 (Olivier)</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Présence au congrès fédéral les 22 et 23 juin 2024 à Angers (Luc)</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Présence au gala du GCJ le 23 juin 2024 (Luc)</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 </a:t>
            </a:r>
            <a:br>
              <a:rPr lang="fr-FR" sz="1800" dirty="0">
                <a:effectLst/>
                <a:latin typeface="Calibri" panose="020F0502020204030204" pitchFamily="34" charset="0"/>
                <a:ea typeface="Calibri" panose="020F0502020204030204" pitchFamily="34" charset="0"/>
                <a:cs typeface="Calibri" panose="020F0502020204030204" pitchFamily="34"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b="1" u="sng" dirty="0">
                <a:effectLst/>
                <a:latin typeface="Calibri" panose="020F0502020204030204" pitchFamily="34" charset="0"/>
                <a:ea typeface="Calibri" panose="020F0502020204030204" pitchFamily="34" charset="0"/>
                <a:cs typeface="Calibri" panose="020F0502020204030204" pitchFamily="34" charset="0"/>
              </a:rPr>
              <a:t>Sur le plan sportif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La formation des juges GAF niveau 1 : 14 octobre, 2 décembre, 16 janvier. 20 inscriptions en l’Indre-et-Loire et 5 personnes venant de l’Indre. 20 personnes présentes à l’examen et toutes ont été admises. Cadres : Céline </a:t>
            </a:r>
            <a:r>
              <a:rPr lang="fr-FR" sz="1800" dirty="0" err="1">
                <a:effectLst/>
                <a:latin typeface="Calibri" panose="020F0502020204030204" pitchFamily="34" charset="0"/>
                <a:ea typeface="Calibri" panose="020F0502020204030204" pitchFamily="34" charset="0"/>
                <a:cs typeface="Calibri" panose="020F0502020204030204" pitchFamily="34" charset="0"/>
              </a:rPr>
              <a:t>Chevret</a:t>
            </a:r>
            <a:r>
              <a:rPr lang="fr-FR" sz="1800" dirty="0">
                <a:effectLst/>
                <a:latin typeface="Calibri" panose="020F0502020204030204" pitchFamily="34" charset="0"/>
                <a:ea typeface="Calibri" panose="020F0502020204030204" pitchFamily="34" charset="0"/>
                <a:cs typeface="Calibri" panose="020F0502020204030204" pitchFamily="34" charset="0"/>
              </a:rPr>
              <a:t> et Patricia </a:t>
            </a:r>
            <a:r>
              <a:rPr lang="fr-FR" sz="1800" dirty="0" err="1">
                <a:effectLst/>
                <a:latin typeface="Calibri" panose="020F0502020204030204" pitchFamily="34" charset="0"/>
                <a:ea typeface="Calibri" panose="020F0502020204030204" pitchFamily="34" charset="0"/>
                <a:cs typeface="Calibri" panose="020F0502020204030204" pitchFamily="34" charset="0"/>
              </a:rPr>
              <a:t>Cornillot</a:t>
            </a:r>
            <a:r>
              <a:rPr lang="fr-FR" sz="1800" dirty="0">
                <a:effectLst/>
                <a:latin typeface="Calibri" panose="020F0502020204030204" pitchFamily="34" charset="0"/>
                <a:ea typeface="Calibri" panose="020F0502020204030204" pitchFamily="34" charset="0"/>
                <a:cs typeface="Calibri" panose="020F0502020204030204" pitchFamily="34" charset="0"/>
              </a:rPr>
              <a:t>-Clément.</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Compétitions départementales le 14 octobre (GR), les 27-28 janvier (GAF), 17-18 février (GAF, GAM et GR), 30-31 mars (GAF) et la coupe départementale le 15 juin.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Calibri" panose="020F0502020204030204" pitchFamily="34" charset="0"/>
              </a:rPr>
              <a:t>  </a:t>
            </a:r>
            <a:br>
              <a:rPr lang="fr-FR" sz="1800" dirty="0">
                <a:effectLst/>
                <a:latin typeface="Calibri" panose="020F0502020204030204" pitchFamily="34" charset="0"/>
                <a:ea typeface="Times New Roman" panose="02020603050405020304" pitchFamily="18" charset="0"/>
                <a:cs typeface="Times New Roman" panose="02020603050405020304" pitchFamily="18" charset="0"/>
              </a:rPr>
            </a:br>
            <a:br>
              <a:rPr lang="fr-FR"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2800" dirty="0"/>
          </a:p>
        </p:txBody>
      </p:sp>
      <p:sp>
        <p:nvSpPr>
          <p:cNvPr id="3" name="Espace réservé du numéro de diapositive 2">
            <a:extLst>
              <a:ext uri="{FF2B5EF4-FFF2-40B4-BE49-F238E27FC236}">
                <a16:creationId xmlns:a16="http://schemas.microsoft.com/office/drawing/2014/main" id="{96F31DEF-5BCB-E134-BC60-39A13EE63705}"/>
              </a:ext>
            </a:extLst>
          </p:cNvPr>
          <p:cNvSpPr>
            <a:spLocks noGrp="1"/>
          </p:cNvSpPr>
          <p:nvPr>
            <p:ph type="sldNum" sz="quarter" idx="7"/>
          </p:nvPr>
        </p:nvSpPr>
        <p:spPr/>
        <p:txBody>
          <a:bodyPr/>
          <a:lstStyle/>
          <a:p>
            <a:fld id="{B6F15528-21DE-4FAA-801E-634DDDAF4B2B}" type="slidenum">
              <a:rPr lang="fr-FR" smtClean="0"/>
              <a:t>9</a:t>
            </a:fld>
            <a:endParaRPr lang="fr-FR"/>
          </a:p>
        </p:txBody>
      </p:sp>
    </p:spTree>
    <p:extLst>
      <p:ext uri="{BB962C8B-B14F-4D97-AF65-F5344CB8AC3E}">
        <p14:creationId xmlns:p14="http://schemas.microsoft.com/office/powerpoint/2010/main" val="1300181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4204</Words>
  <Application>Microsoft Office PowerPoint</Application>
  <PresentationFormat>Affichage à l'écran (4:3)</PresentationFormat>
  <Paragraphs>1300</Paragraphs>
  <Slides>71</Slides>
  <Notes>54</Notes>
  <HiddenSlides>0</HiddenSlides>
  <MMClips>0</MMClips>
  <ScaleCrop>false</ScaleCrop>
  <HeadingPairs>
    <vt:vector size="8" baseType="variant">
      <vt:variant>
        <vt:lpstr>Polices utilisées</vt:lpstr>
      </vt:variant>
      <vt:variant>
        <vt:i4>16</vt:i4>
      </vt:variant>
      <vt:variant>
        <vt:lpstr>Thème</vt:lpstr>
      </vt:variant>
      <vt:variant>
        <vt:i4>2</vt:i4>
      </vt:variant>
      <vt:variant>
        <vt:lpstr>Serveurs OLE incorporés</vt:lpstr>
      </vt:variant>
      <vt:variant>
        <vt:i4>1</vt:i4>
      </vt:variant>
      <vt:variant>
        <vt:lpstr>Titres des diapositives</vt:lpstr>
      </vt:variant>
      <vt:variant>
        <vt:i4>71</vt:i4>
      </vt:variant>
    </vt:vector>
  </HeadingPairs>
  <TitlesOfParts>
    <vt:vector size="90" baseType="lpstr">
      <vt:lpstr>Abadi</vt:lpstr>
      <vt:lpstr>AcmeFont</vt:lpstr>
      <vt:lpstr>Amasis MT Pro Black</vt:lpstr>
      <vt:lpstr>AnticFont</vt:lpstr>
      <vt:lpstr>Arial</vt:lpstr>
      <vt:lpstr>Bastion</vt:lpstr>
      <vt:lpstr>Broadway</vt:lpstr>
      <vt:lpstr>Calibri</vt:lpstr>
      <vt:lpstr>Calvin</vt:lpstr>
      <vt:lpstr>Century Gothic</vt:lpstr>
      <vt:lpstr>Comic Sans MS</vt:lpstr>
      <vt:lpstr>Symbol</vt:lpstr>
      <vt:lpstr>Times New Roman</vt:lpstr>
      <vt:lpstr>Verdana</vt:lpstr>
      <vt:lpstr>Wingdings</vt:lpstr>
      <vt:lpstr>Wingdings 2</vt:lpstr>
      <vt:lpstr>Office Theme</vt:lpstr>
      <vt:lpstr>Traînée de condensation</vt:lpstr>
      <vt:lpstr>Worksheet</vt:lpstr>
      <vt:lpstr>Présentation PowerPoint</vt:lpstr>
      <vt:lpstr>Ordre du jour</vt:lpstr>
      <vt:lpstr>Présentation PowerPoint</vt:lpstr>
      <vt:lpstr>Présentation PowerPoint</vt:lpstr>
      <vt:lpstr>Les clubs du  37</vt:lpstr>
      <vt:lpstr>Evolution du nombre de licenciés</vt:lpstr>
      <vt:lpstr>Présentation PowerPoint</vt:lpstr>
      <vt:lpstr>Sur le plan administratif :  AG départementale le 30 septembre 2023 et réunion des clubs.  AG extraordinaire le 19 mars 2024  Réunion du Comité directeur les 31 août, 20 septembre, 11 octobre, 15 novembre et 12 décembre 2023 et les 9 janvier, 13 février, 19 mars, 9 avril, 28 mai et 25 juin 2024.   Formation Ordo Juges le 4 janvier 2024 assurée par Pierre-Yves Charlais avec la présence de Céline Chevret, Olivier Quero, Patricia et Luc Cornillot-Clément.  Visio avec la FFG pour le PSF (Luc)  Présence aux AG des clubs suite aux invitations (Luc) : le 9 février 2024 à Avoine, le 1er juillet 2024 à St Symphorien  Réunion avec le Conseil départemental avec Estelle Berthy le 6 février 2024 (Luc)  Présence à l’AG du CDOS le 18 mars 2024 (Patricia)     </vt:lpstr>
      <vt:lpstr>Présence au colloque des structures déconcentrées le 3 février 2024 à Paris (Sandra)  Présence à la réunion préparatoire de la caravane sportive avec le Conseil départemental le 20 juin 2024 (Olivier)   Présence au congrès fédéral les 22 et 23 juin 2024 à Angers (Luc)  Présence au gala du GCJ le 23 juin 2024 (Luc)    Sur le plan sportif :  La formation des juges GAF niveau 1 : 14 octobre, 2 décembre, 16 janvier. 20 inscriptions en l’Indre-et-Loire et 5 personnes venant de l’Indre. 20 personnes présentes à l’examen et toutes ont été admises. Cadres : Céline Chevret et Patricia Cornillot-Clément.  Compétitions départementales le 14 octobre (GR), les 27-28 janvier (GAF), 17-18 février (GAF, GAM et GR), 30-31 mars (GAF) et la coupe départementale le 15 juin.      </vt:lpstr>
      <vt:lpstr>Présentation PowerPoint</vt:lpstr>
      <vt:lpstr>Présentation PowerPoint</vt:lpstr>
      <vt:lpstr>Compte de résultat 2023 / 2024</vt:lpstr>
      <vt:lpstr>RAPPORT FINANCIER 2023-2024</vt:lpstr>
      <vt:lpstr>Compte de résultat 2023-2024</vt:lpstr>
      <vt:lpstr>Bilan 2023-2024</vt:lpstr>
      <vt:lpstr>Prévisionnel 2024-2025</vt:lpstr>
      <vt:lpstr>Présentation PowerPoint</vt:lpstr>
      <vt:lpstr>Présentation PowerPoint</vt:lpstr>
      <vt:lpstr>Présentation PowerPoint</vt:lpstr>
      <vt:lpstr>Présentation PowerPoint</vt:lpstr>
      <vt:lpstr>ENGAGEMENTS des INDIVIDUELLES </vt:lpstr>
      <vt:lpstr>ÉVOLUTION DU NOMBRE des ENGAGÉES INDIVIDUELLES </vt:lpstr>
      <vt:lpstr>LES RESULTATS  des individuelles </vt:lpstr>
      <vt:lpstr>LES CATEGORIES REGIONALES </vt:lpstr>
      <vt:lpstr>Présentation PowerPoint</vt:lpstr>
      <vt:lpstr>Présentation PowerPoint</vt:lpstr>
      <vt:lpstr>Présentation PowerPoint</vt:lpstr>
      <vt:lpstr>Présentation PowerPoint</vt:lpstr>
      <vt:lpstr>Présentation PowerPoint</vt:lpstr>
      <vt:lpstr>Présentation PowerPoint</vt:lpstr>
      <vt:lpstr>      COMPETITION DÉPARTEMENTALE  des ENSEMBLES 18 FEVRIER 2024  LIGUEIL</vt:lpstr>
      <vt:lpstr>LES ENSEMBLES ET DUOS, ENGAGEMENTS</vt:lpstr>
      <vt:lpstr>ÉVOLUTION DU NOMBRE D’ENSEMBLES ENGAGÉS  </vt:lpstr>
      <vt:lpstr>LES RESULTATS</vt:lpstr>
      <vt:lpstr>Présentation PowerPoint</vt:lpstr>
      <vt:lpstr>Présentation PowerPoint</vt:lpstr>
      <vt:lpstr>  REPARTITION DES ENGAGEES   CF    COUPE FORMATION 2 :7  JOUE LES TOURS :3  LIGUEIL :4  6 sur 7 reçues   COUPE FORMATION 3 :5  JOUE LES TOURS: 5  LIGUEIL :0 toutes reçues         </vt:lpstr>
      <vt:lpstr>Présentation PowerPoint</vt:lpstr>
      <vt:lpstr>LES STAGES</vt:lpstr>
      <vt:lpstr>Présentation PowerPoint</vt:lpstr>
      <vt:lpstr>LES JUGES </vt:lpstr>
      <vt:lpstr>Présentation PowerPoint</vt:lpstr>
      <vt:lpstr>FORMATION :  pas de formation </vt:lpstr>
      <vt:lpstr>L’EQUIPE DE FRANCE TERMINE  6 EME AUX JO DE PARIS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Résolutions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Cornillot-Clément</dc:creator>
  <cp:lastModifiedBy>pierreyvescharlais</cp:lastModifiedBy>
  <cp:revision>84</cp:revision>
  <cp:lastPrinted>2019-09-21T16:05:27Z</cp:lastPrinted>
  <dcterms:created xsi:type="dcterms:W3CDTF">2018-11-15T20:49:53Z</dcterms:created>
  <dcterms:modified xsi:type="dcterms:W3CDTF">2024-09-23T06:40:43Z</dcterms:modified>
</cp:coreProperties>
</file>